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5300" r:id="rId1"/>
    <p:sldMasterId id="2147485372" r:id="rId2"/>
  </p:sldMasterIdLst>
  <p:notesMasterIdLst>
    <p:notesMasterId r:id="rId45"/>
  </p:notesMasterIdLst>
  <p:sldIdLst>
    <p:sldId id="256" r:id="rId3"/>
    <p:sldId id="283" r:id="rId4"/>
    <p:sldId id="304" r:id="rId5"/>
    <p:sldId id="257" r:id="rId6"/>
    <p:sldId id="258" r:id="rId7"/>
    <p:sldId id="259" r:id="rId8"/>
    <p:sldId id="260" r:id="rId9"/>
    <p:sldId id="264" r:id="rId10"/>
    <p:sldId id="261" r:id="rId11"/>
    <p:sldId id="282" r:id="rId12"/>
    <p:sldId id="286" r:id="rId13"/>
    <p:sldId id="266" r:id="rId14"/>
    <p:sldId id="298" r:id="rId15"/>
    <p:sldId id="300" r:id="rId16"/>
    <p:sldId id="267" r:id="rId17"/>
    <p:sldId id="268" r:id="rId18"/>
    <p:sldId id="270" r:id="rId19"/>
    <p:sldId id="271" r:id="rId20"/>
    <p:sldId id="297" r:id="rId21"/>
    <p:sldId id="274" r:id="rId22"/>
    <p:sldId id="276" r:id="rId23"/>
    <p:sldId id="302" r:id="rId24"/>
    <p:sldId id="308" r:id="rId25"/>
    <p:sldId id="309" r:id="rId26"/>
    <p:sldId id="277" r:id="rId27"/>
    <p:sldId id="303" r:id="rId28"/>
    <p:sldId id="281" r:id="rId29"/>
    <p:sldId id="278" r:id="rId30"/>
    <p:sldId id="279" r:id="rId31"/>
    <p:sldId id="311" r:id="rId32"/>
    <p:sldId id="312" r:id="rId33"/>
    <p:sldId id="313" r:id="rId34"/>
    <p:sldId id="404" r:id="rId35"/>
    <p:sldId id="405" r:id="rId36"/>
    <p:sldId id="285" r:id="rId37"/>
    <p:sldId id="406" r:id="rId38"/>
    <p:sldId id="287" r:id="rId39"/>
    <p:sldId id="288" r:id="rId40"/>
    <p:sldId id="289" r:id="rId41"/>
    <p:sldId id="290" r:id="rId42"/>
    <p:sldId id="291" r:id="rId43"/>
    <p:sldId id="28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01"/>
    <p:restoredTop sz="97840"/>
  </p:normalViewPr>
  <p:slideViewPr>
    <p:cSldViewPr snapToGrid="0">
      <p:cViewPr varScale="1">
        <p:scale>
          <a:sx n="170" d="100"/>
          <a:sy n="170" d="100"/>
        </p:scale>
        <p:origin x="208" y="1344"/>
      </p:cViewPr>
      <p:guideLst/>
    </p:cSldViewPr>
  </p:slideViewPr>
  <p:outlineViewPr>
    <p:cViewPr>
      <p:scale>
        <a:sx n="33" d="100"/>
        <a:sy n="33" d="100"/>
      </p:scale>
      <p:origin x="0" y="-279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0" d="100"/>
          <a:sy n="120" d="100"/>
        </p:scale>
        <p:origin x="48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4A62C-E4BA-4AD7-9203-9A4DC08E97D5}"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C39855F9-2149-4370-B88B-B7EAB68730EA}">
      <dgm:prSet/>
      <dgm:spPr/>
      <dgm:t>
        <a:bodyPr/>
        <a:lstStyle/>
        <a:p>
          <a:pPr>
            <a:lnSpc>
              <a:spcPct val="100000"/>
            </a:lnSpc>
          </a:pPr>
          <a:r>
            <a:rPr lang="en-US" dirty="0"/>
            <a:t>Use both Koch and Farnsworth methods at the same time.</a:t>
          </a:r>
        </a:p>
      </dgm:t>
    </dgm:pt>
    <dgm:pt modelId="{2C0D9C33-C49D-4B8B-8AE2-51237DEF4163}" type="parTrans" cxnId="{65AA1C16-3178-492B-9C01-F43113E696DC}">
      <dgm:prSet/>
      <dgm:spPr/>
      <dgm:t>
        <a:bodyPr/>
        <a:lstStyle/>
        <a:p>
          <a:endParaRPr lang="en-US"/>
        </a:p>
      </dgm:t>
    </dgm:pt>
    <dgm:pt modelId="{90B42D02-20AE-428E-8231-2B79F2C9D990}" type="sibTrans" cxnId="{65AA1C16-3178-492B-9C01-F43113E696DC}">
      <dgm:prSet/>
      <dgm:spPr/>
      <dgm:t>
        <a:bodyPr/>
        <a:lstStyle/>
        <a:p>
          <a:endParaRPr lang="en-US"/>
        </a:p>
      </dgm:t>
    </dgm:pt>
    <dgm:pt modelId="{54D2D16F-1AFB-4302-B338-D6424D7B0130}">
      <dgm:prSet/>
      <dgm:spPr/>
      <dgm:t>
        <a:bodyPr/>
        <a:lstStyle/>
        <a:p>
          <a:pPr>
            <a:lnSpc>
              <a:spcPct val="100000"/>
            </a:lnSpc>
          </a:pPr>
          <a:r>
            <a:rPr lang="en-US" dirty="0"/>
            <a:t>Practice 10-15 minutes twice a day. </a:t>
          </a:r>
          <a:br>
            <a:rPr lang="en-US" dirty="0"/>
          </a:br>
          <a:r>
            <a:rPr lang="en-US" dirty="0">
              <a:solidFill>
                <a:schemeClr val="accent2"/>
              </a:solidFill>
            </a:rPr>
            <a:t>* Habit Stacking *</a:t>
          </a:r>
        </a:p>
      </dgm:t>
    </dgm:pt>
    <dgm:pt modelId="{7D69514C-2A85-4A92-A89D-088E80B2FAFD}" type="parTrans" cxnId="{81ECD018-8D1B-4BB4-A1AC-76B9DDB57990}">
      <dgm:prSet/>
      <dgm:spPr/>
      <dgm:t>
        <a:bodyPr/>
        <a:lstStyle/>
        <a:p>
          <a:endParaRPr lang="en-US"/>
        </a:p>
      </dgm:t>
    </dgm:pt>
    <dgm:pt modelId="{7FC5F32C-E7FA-42A1-81B5-12B9001D93BA}" type="sibTrans" cxnId="{81ECD018-8D1B-4BB4-A1AC-76B9DDB57990}">
      <dgm:prSet/>
      <dgm:spPr/>
      <dgm:t>
        <a:bodyPr/>
        <a:lstStyle/>
        <a:p>
          <a:endParaRPr lang="en-US"/>
        </a:p>
      </dgm:t>
    </dgm:pt>
    <dgm:pt modelId="{D958F9A4-ADE0-40F2-926A-28F75185085C}">
      <dgm:prSet/>
      <dgm:spPr/>
      <dgm:t>
        <a:bodyPr/>
        <a:lstStyle/>
        <a:p>
          <a:pPr>
            <a:lnSpc>
              <a:spcPct val="100000"/>
            </a:lnSpc>
          </a:pPr>
          <a:r>
            <a:rPr lang="en-US" dirty="0"/>
            <a:t>CW operators will have “accents” so listen to real QSOs.  </a:t>
          </a:r>
          <a:br>
            <a:rPr lang="en-US" dirty="0"/>
          </a:br>
          <a:r>
            <a:rPr lang="en-US" i="0" dirty="0">
              <a:solidFill>
                <a:schemeClr val="accent2"/>
              </a:solidFill>
            </a:rPr>
            <a:t>No radio?  Try </a:t>
          </a:r>
          <a:r>
            <a:rPr lang="en-US" i="0" dirty="0" err="1">
              <a:solidFill>
                <a:schemeClr val="accent2"/>
              </a:solidFill>
            </a:rPr>
            <a:t>websdr.org</a:t>
          </a:r>
          <a:br>
            <a:rPr lang="en-US" i="0" dirty="0">
              <a:solidFill>
                <a:schemeClr val="accent2"/>
              </a:solidFill>
            </a:rPr>
          </a:br>
          <a:r>
            <a:rPr lang="en-US" i="0" dirty="0">
              <a:solidFill>
                <a:schemeClr val="accent2"/>
              </a:solidFill>
            </a:rPr>
            <a:t>Find slow operators at </a:t>
          </a:r>
          <a:r>
            <a:rPr lang="en-US" i="0" dirty="0" err="1">
              <a:solidFill>
                <a:schemeClr val="accent2"/>
              </a:solidFill>
            </a:rPr>
            <a:t>hamalert.org</a:t>
          </a:r>
          <a:endParaRPr lang="en-US" i="0" dirty="0">
            <a:solidFill>
              <a:schemeClr val="accent2"/>
            </a:solidFill>
          </a:endParaRPr>
        </a:p>
      </dgm:t>
    </dgm:pt>
    <dgm:pt modelId="{CCCFB54E-344E-4F6B-92E1-5E5093E81047}" type="parTrans" cxnId="{E3D023D8-74A3-4BB7-9034-5DC608FED772}">
      <dgm:prSet/>
      <dgm:spPr/>
      <dgm:t>
        <a:bodyPr/>
        <a:lstStyle/>
        <a:p>
          <a:endParaRPr lang="en-US"/>
        </a:p>
      </dgm:t>
    </dgm:pt>
    <dgm:pt modelId="{1BD0927A-19E5-4511-AEC9-D362FE5581B5}" type="sibTrans" cxnId="{E3D023D8-74A3-4BB7-9034-5DC608FED772}">
      <dgm:prSet/>
      <dgm:spPr/>
      <dgm:t>
        <a:bodyPr/>
        <a:lstStyle/>
        <a:p>
          <a:endParaRPr lang="en-US"/>
        </a:p>
      </dgm:t>
    </dgm:pt>
    <dgm:pt modelId="{C4C135D9-9416-4D7B-AB74-886E5906C95C}">
      <dgm:prSet/>
      <dgm:spPr/>
      <dgm:t>
        <a:bodyPr/>
        <a:lstStyle/>
        <a:p>
          <a:pPr>
            <a:lnSpc>
              <a:spcPct val="100000"/>
            </a:lnSpc>
          </a:pPr>
          <a:r>
            <a:rPr lang="en-US" dirty="0"/>
            <a:t>If you struggle, seek a practice buddy or join an online CW club. This can add even more fun.</a:t>
          </a:r>
        </a:p>
      </dgm:t>
    </dgm:pt>
    <dgm:pt modelId="{1087ED74-8E64-4908-A2FC-5107AFB1C9F0}" type="parTrans" cxnId="{B91F8B65-E9A8-45EA-8EE9-744BC2051525}">
      <dgm:prSet/>
      <dgm:spPr/>
      <dgm:t>
        <a:bodyPr/>
        <a:lstStyle/>
        <a:p>
          <a:endParaRPr lang="en-US"/>
        </a:p>
      </dgm:t>
    </dgm:pt>
    <dgm:pt modelId="{5371E868-22A2-4A69-81C3-ED98FFE1216E}" type="sibTrans" cxnId="{B91F8B65-E9A8-45EA-8EE9-744BC2051525}">
      <dgm:prSet/>
      <dgm:spPr/>
      <dgm:t>
        <a:bodyPr/>
        <a:lstStyle/>
        <a:p>
          <a:endParaRPr lang="en-US"/>
        </a:p>
      </dgm:t>
    </dgm:pt>
    <dgm:pt modelId="{5053631E-A954-4981-9085-1FC9AB46E63C}" type="pres">
      <dgm:prSet presAssocID="{E934A62C-E4BA-4AD7-9203-9A4DC08E97D5}" presName="root" presStyleCnt="0">
        <dgm:presLayoutVars>
          <dgm:dir/>
          <dgm:resizeHandles val="exact"/>
        </dgm:presLayoutVars>
      </dgm:prSet>
      <dgm:spPr/>
    </dgm:pt>
    <dgm:pt modelId="{12EB13E1-9D6B-419F-A24E-0740D7D9021F}" type="pres">
      <dgm:prSet presAssocID="{C39855F9-2149-4370-B88B-B7EAB68730EA}" presName="compNode" presStyleCnt="0"/>
      <dgm:spPr/>
    </dgm:pt>
    <dgm:pt modelId="{F6DB8AEA-E239-4D73-B7F7-44927AEBB489}" type="pres">
      <dgm:prSet presAssocID="{C39855F9-2149-4370-B88B-B7EAB68730EA}" presName="bgRect" presStyleLbl="bgShp" presStyleIdx="0" presStyleCnt="4"/>
      <dgm:spPr/>
    </dgm:pt>
    <dgm:pt modelId="{C27296AC-D701-4B34-B03E-27BECBB2DE67}" type="pres">
      <dgm:prSet presAssocID="{C39855F9-2149-4370-B88B-B7EAB68730E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lle"/>
        </a:ext>
      </dgm:extLst>
    </dgm:pt>
    <dgm:pt modelId="{15C068D5-5441-4A1C-B195-932D788D8250}" type="pres">
      <dgm:prSet presAssocID="{C39855F9-2149-4370-B88B-B7EAB68730EA}" presName="spaceRect" presStyleCnt="0"/>
      <dgm:spPr/>
    </dgm:pt>
    <dgm:pt modelId="{7E415945-0AEF-4FBF-862A-700A960939EB}" type="pres">
      <dgm:prSet presAssocID="{C39855F9-2149-4370-B88B-B7EAB68730EA}" presName="parTx" presStyleLbl="revTx" presStyleIdx="0" presStyleCnt="4">
        <dgm:presLayoutVars>
          <dgm:chMax val="0"/>
          <dgm:chPref val="0"/>
        </dgm:presLayoutVars>
      </dgm:prSet>
      <dgm:spPr/>
    </dgm:pt>
    <dgm:pt modelId="{993D3DE8-DC8D-4CB8-9777-E29BFEFA3EA4}" type="pres">
      <dgm:prSet presAssocID="{90B42D02-20AE-428E-8231-2B79F2C9D990}" presName="sibTrans" presStyleCnt="0"/>
      <dgm:spPr/>
    </dgm:pt>
    <dgm:pt modelId="{96594B27-1FA8-4D70-8E85-DECC7374908C}" type="pres">
      <dgm:prSet presAssocID="{54D2D16F-1AFB-4302-B338-D6424D7B0130}" presName="compNode" presStyleCnt="0"/>
      <dgm:spPr/>
    </dgm:pt>
    <dgm:pt modelId="{332410AD-7A6C-43D7-B859-2DB9FD136749}" type="pres">
      <dgm:prSet presAssocID="{54D2D16F-1AFB-4302-B338-D6424D7B0130}" presName="bgRect" presStyleLbl="bgShp" presStyleIdx="1" presStyleCnt="4"/>
      <dgm:spPr/>
    </dgm:pt>
    <dgm:pt modelId="{7C0F0434-FD90-4C73-9698-28975C736BCF}" type="pres">
      <dgm:prSet presAssocID="{54D2D16F-1AFB-4302-B338-D6424D7B013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A5379978-7A47-4D09-9F96-ABE55DD3E500}" type="pres">
      <dgm:prSet presAssocID="{54D2D16F-1AFB-4302-B338-D6424D7B0130}" presName="spaceRect" presStyleCnt="0"/>
      <dgm:spPr/>
    </dgm:pt>
    <dgm:pt modelId="{3188CE45-5995-40A9-90C1-E61AE8A5C87F}" type="pres">
      <dgm:prSet presAssocID="{54D2D16F-1AFB-4302-B338-D6424D7B0130}" presName="parTx" presStyleLbl="revTx" presStyleIdx="1" presStyleCnt="4">
        <dgm:presLayoutVars>
          <dgm:chMax val="0"/>
          <dgm:chPref val="0"/>
        </dgm:presLayoutVars>
      </dgm:prSet>
      <dgm:spPr/>
    </dgm:pt>
    <dgm:pt modelId="{3981D328-0FEE-4D95-8B8E-E39942D1ABCA}" type="pres">
      <dgm:prSet presAssocID="{7FC5F32C-E7FA-42A1-81B5-12B9001D93BA}" presName="sibTrans" presStyleCnt="0"/>
      <dgm:spPr/>
    </dgm:pt>
    <dgm:pt modelId="{3179360F-EB15-42E5-95B0-44E875E45B36}" type="pres">
      <dgm:prSet presAssocID="{D958F9A4-ADE0-40F2-926A-28F75185085C}" presName="compNode" presStyleCnt="0"/>
      <dgm:spPr/>
    </dgm:pt>
    <dgm:pt modelId="{E22D6072-C1CC-4391-B987-7C3FADE04955}" type="pres">
      <dgm:prSet presAssocID="{D958F9A4-ADE0-40F2-926A-28F75185085C}" presName="bgRect" presStyleLbl="bgShp" presStyleIdx="2" presStyleCnt="4"/>
      <dgm:spPr/>
    </dgm:pt>
    <dgm:pt modelId="{35659777-C3D8-4846-A370-5C5C66FB996A}" type="pres">
      <dgm:prSet presAssocID="{D958F9A4-ADE0-40F2-926A-28F75185085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phones"/>
        </a:ext>
      </dgm:extLst>
    </dgm:pt>
    <dgm:pt modelId="{FF4CD286-B478-458C-9546-6EB41AD17F69}" type="pres">
      <dgm:prSet presAssocID="{D958F9A4-ADE0-40F2-926A-28F75185085C}" presName="spaceRect" presStyleCnt="0"/>
      <dgm:spPr/>
    </dgm:pt>
    <dgm:pt modelId="{92921867-858C-4EFC-BCBF-41B9C79F3CD0}" type="pres">
      <dgm:prSet presAssocID="{D958F9A4-ADE0-40F2-926A-28F75185085C}" presName="parTx" presStyleLbl="revTx" presStyleIdx="2" presStyleCnt="4">
        <dgm:presLayoutVars>
          <dgm:chMax val="0"/>
          <dgm:chPref val="0"/>
        </dgm:presLayoutVars>
      </dgm:prSet>
      <dgm:spPr/>
    </dgm:pt>
    <dgm:pt modelId="{B1A99AA9-99FC-46BE-AFF2-E5A42A99AA92}" type="pres">
      <dgm:prSet presAssocID="{1BD0927A-19E5-4511-AEC9-D362FE5581B5}" presName="sibTrans" presStyleCnt="0"/>
      <dgm:spPr/>
    </dgm:pt>
    <dgm:pt modelId="{5FDFAB8F-94A6-4198-A703-EF0E1773E068}" type="pres">
      <dgm:prSet presAssocID="{C4C135D9-9416-4D7B-AB74-886E5906C95C}" presName="compNode" presStyleCnt="0"/>
      <dgm:spPr/>
    </dgm:pt>
    <dgm:pt modelId="{58C322AD-AEA7-40D3-BF89-4E72B00F64AD}" type="pres">
      <dgm:prSet presAssocID="{C4C135D9-9416-4D7B-AB74-886E5906C95C}" presName="bgRect" presStyleLbl="bgShp" presStyleIdx="3" presStyleCnt="4"/>
      <dgm:spPr/>
    </dgm:pt>
    <dgm:pt modelId="{B2076B93-6C54-47F3-AFC0-EC16BFB08A0C}" type="pres">
      <dgm:prSet presAssocID="{C4C135D9-9416-4D7B-AB74-886E5906C95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ngue"/>
        </a:ext>
      </dgm:extLst>
    </dgm:pt>
    <dgm:pt modelId="{B58BFDC6-3130-494A-9D9C-DF301B1D644E}" type="pres">
      <dgm:prSet presAssocID="{C4C135D9-9416-4D7B-AB74-886E5906C95C}" presName="spaceRect" presStyleCnt="0"/>
      <dgm:spPr/>
    </dgm:pt>
    <dgm:pt modelId="{BCA64D45-94FE-43A4-A6C8-FB19A63FF695}" type="pres">
      <dgm:prSet presAssocID="{C4C135D9-9416-4D7B-AB74-886E5906C95C}" presName="parTx" presStyleLbl="revTx" presStyleIdx="3" presStyleCnt="4">
        <dgm:presLayoutVars>
          <dgm:chMax val="0"/>
          <dgm:chPref val="0"/>
        </dgm:presLayoutVars>
      </dgm:prSet>
      <dgm:spPr/>
    </dgm:pt>
  </dgm:ptLst>
  <dgm:cxnLst>
    <dgm:cxn modelId="{4F01DE11-E933-E349-8BEA-C6EC8C34990C}" type="presOf" srcId="{E934A62C-E4BA-4AD7-9203-9A4DC08E97D5}" destId="{5053631E-A954-4981-9085-1FC9AB46E63C}" srcOrd="0" destOrd="0" presId="urn:microsoft.com/office/officeart/2018/2/layout/IconVerticalSolidList"/>
    <dgm:cxn modelId="{41430F13-E000-AA4D-8B7B-03E4068B83E2}" type="presOf" srcId="{C39855F9-2149-4370-B88B-B7EAB68730EA}" destId="{7E415945-0AEF-4FBF-862A-700A960939EB}" srcOrd="0" destOrd="0" presId="urn:microsoft.com/office/officeart/2018/2/layout/IconVerticalSolidList"/>
    <dgm:cxn modelId="{65AA1C16-3178-492B-9C01-F43113E696DC}" srcId="{E934A62C-E4BA-4AD7-9203-9A4DC08E97D5}" destId="{C39855F9-2149-4370-B88B-B7EAB68730EA}" srcOrd="0" destOrd="0" parTransId="{2C0D9C33-C49D-4B8B-8AE2-51237DEF4163}" sibTransId="{90B42D02-20AE-428E-8231-2B79F2C9D990}"/>
    <dgm:cxn modelId="{81ECD018-8D1B-4BB4-A1AC-76B9DDB57990}" srcId="{E934A62C-E4BA-4AD7-9203-9A4DC08E97D5}" destId="{54D2D16F-1AFB-4302-B338-D6424D7B0130}" srcOrd="1" destOrd="0" parTransId="{7D69514C-2A85-4A92-A89D-088E80B2FAFD}" sibTransId="{7FC5F32C-E7FA-42A1-81B5-12B9001D93BA}"/>
    <dgm:cxn modelId="{B91F8B65-E9A8-45EA-8EE9-744BC2051525}" srcId="{E934A62C-E4BA-4AD7-9203-9A4DC08E97D5}" destId="{C4C135D9-9416-4D7B-AB74-886E5906C95C}" srcOrd="3" destOrd="0" parTransId="{1087ED74-8E64-4908-A2FC-5107AFB1C9F0}" sibTransId="{5371E868-22A2-4A69-81C3-ED98FFE1216E}"/>
    <dgm:cxn modelId="{F922D27B-B21B-B140-AEF0-B66312B02771}" type="presOf" srcId="{C4C135D9-9416-4D7B-AB74-886E5906C95C}" destId="{BCA64D45-94FE-43A4-A6C8-FB19A63FF695}" srcOrd="0" destOrd="0" presId="urn:microsoft.com/office/officeart/2018/2/layout/IconVerticalSolidList"/>
    <dgm:cxn modelId="{7F29BD7E-2176-A445-B374-4FECCBC80922}" type="presOf" srcId="{54D2D16F-1AFB-4302-B338-D6424D7B0130}" destId="{3188CE45-5995-40A9-90C1-E61AE8A5C87F}" srcOrd="0" destOrd="0" presId="urn:microsoft.com/office/officeart/2018/2/layout/IconVerticalSolidList"/>
    <dgm:cxn modelId="{BBC78F84-B26D-8244-BEE9-FAE52C111F89}" type="presOf" srcId="{D958F9A4-ADE0-40F2-926A-28F75185085C}" destId="{92921867-858C-4EFC-BCBF-41B9C79F3CD0}" srcOrd="0" destOrd="0" presId="urn:microsoft.com/office/officeart/2018/2/layout/IconVerticalSolidList"/>
    <dgm:cxn modelId="{E3D023D8-74A3-4BB7-9034-5DC608FED772}" srcId="{E934A62C-E4BA-4AD7-9203-9A4DC08E97D5}" destId="{D958F9A4-ADE0-40F2-926A-28F75185085C}" srcOrd="2" destOrd="0" parTransId="{CCCFB54E-344E-4F6B-92E1-5E5093E81047}" sibTransId="{1BD0927A-19E5-4511-AEC9-D362FE5581B5}"/>
    <dgm:cxn modelId="{60EC2E18-894D-724C-924B-5A2CB3F479B3}" type="presParOf" srcId="{5053631E-A954-4981-9085-1FC9AB46E63C}" destId="{12EB13E1-9D6B-419F-A24E-0740D7D9021F}" srcOrd="0" destOrd="0" presId="urn:microsoft.com/office/officeart/2018/2/layout/IconVerticalSolidList"/>
    <dgm:cxn modelId="{2AD3DA4C-590D-3D48-8054-2A0EC9645C3C}" type="presParOf" srcId="{12EB13E1-9D6B-419F-A24E-0740D7D9021F}" destId="{F6DB8AEA-E239-4D73-B7F7-44927AEBB489}" srcOrd="0" destOrd="0" presId="urn:microsoft.com/office/officeart/2018/2/layout/IconVerticalSolidList"/>
    <dgm:cxn modelId="{D13F7D2D-8068-1A49-A5C5-9704309E2524}" type="presParOf" srcId="{12EB13E1-9D6B-419F-A24E-0740D7D9021F}" destId="{C27296AC-D701-4B34-B03E-27BECBB2DE67}" srcOrd="1" destOrd="0" presId="urn:microsoft.com/office/officeart/2018/2/layout/IconVerticalSolidList"/>
    <dgm:cxn modelId="{6CCD1DD2-ADD5-DC4F-825B-EC137016BA30}" type="presParOf" srcId="{12EB13E1-9D6B-419F-A24E-0740D7D9021F}" destId="{15C068D5-5441-4A1C-B195-932D788D8250}" srcOrd="2" destOrd="0" presId="urn:microsoft.com/office/officeart/2018/2/layout/IconVerticalSolidList"/>
    <dgm:cxn modelId="{178A3C54-FD37-DD45-A59A-7A30614BC066}" type="presParOf" srcId="{12EB13E1-9D6B-419F-A24E-0740D7D9021F}" destId="{7E415945-0AEF-4FBF-862A-700A960939EB}" srcOrd="3" destOrd="0" presId="urn:microsoft.com/office/officeart/2018/2/layout/IconVerticalSolidList"/>
    <dgm:cxn modelId="{A73F4C87-AEB5-5442-8EF3-73FA8F27BF8A}" type="presParOf" srcId="{5053631E-A954-4981-9085-1FC9AB46E63C}" destId="{993D3DE8-DC8D-4CB8-9777-E29BFEFA3EA4}" srcOrd="1" destOrd="0" presId="urn:microsoft.com/office/officeart/2018/2/layout/IconVerticalSolidList"/>
    <dgm:cxn modelId="{9C75BE2A-592E-FF4E-92A4-842A7F2824D8}" type="presParOf" srcId="{5053631E-A954-4981-9085-1FC9AB46E63C}" destId="{96594B27-1FA8-4D70-8E85-DECC7374908C}" srcOrd="2" destOrd="0" presId="urn:microsoft.com/office/officeart/2018/2/layout/IconVerticalSolidList"/>
    <dgm:cxn modelId="{743B5929-21C7-FA44-B7FF-B04DD16EB72F}" type="presParOf" srcId="{96594B27-1FA8-4D70-8E85-DECC7374908C}" destId="{332410AD-7A6C-43D7-B859-2DB9FD136749}" srcOrd="0" destOrd="0" presId="urn:microsoft.com/office/officeart/2018/2/layout/IconVerticalSolidList"/>
    <dgm:cxn modelId="{9BEB4766-2FFA-1F42-80C4-2DE34008BAC6}" type="presParOf" srcId="{96594B27-1FA8-4D70-8E85-DECC7374908C}" destId="{7C0F0434-FD90-4C73-9698-28975C736BCF}" srcOrd="1" destOrd="0" presId="urn:microsoft.com/office/officeart/2018/2/layout/IconVerticalSolidList"/>
    <dgm:cxn modelId="{7C74B1E6-8DBF-4647-B98A-DECA77572B21}" type="presParOf" srcId="{96594B27-1FA8-4D70-8E85-DECC7374908C}" destId="{A5379978-7A47-4D09-9F96-ABE55DD3E500}" srcOrd="2" destOrd="0" presId="urn:microsoft.com/office/officeart/2018/2/layout/IconVerticalSolidList"/>
    <dgm:cxn modelId="{548BDC1F-A36F-4C4A-B569-BB3AD4723DB8}" type="presParOf" srcId="{96594B27-1FA8-4D70-8E85-DECC7374908C}" destId="{3188CE45-5995-40A9-90C1-E61AE8A5C87F}" srcOrd="3" destOrd="0" presId="urn:microsoft.com/office/officeart/2018/2/layout/IconVerticalSolidList"/>
    <dgm:cxn modelId="{0002C1F1-D493-4A46-84F1-C9E39DF5B661}" type="presParOf" srcId="{5053631E-A954-4981-9085-1FC9AB46E63C}" destId="{3981D328-0FEE-4D95-8B8E-E39942D1ABCA}" srcOrd="3" destOrd="0" presId="urn:microsoft.com/office/officeart/2018/2/layout/IconVerticalSolidList"/>
    <dgm:cxn modelId="{7529119F-77C2-7641-8619-7F746D6568A2}" type="presParOf" srcId="{5053631E-A954-4981-9085-1FC9AB46E63C}" destId="{3179360F-EB15-42E5-95B0-44E875E45B36}" srcOrd="4" destOrd="0" presId="urn:microsoft.com/office/officeart/2018/2/layout/IconVerticalSolidList"/>
    <dgm:cxn modelId="{6B3CDE9E-30BC-D242-8110-303608839BBE}" type="presParOf" srcId="{3179360F-EB15-42E5-95B0-44E875E45B36}" destId="{E22D6072-C1CC-4391-B987-7C3FADE04955}" srcOrd="0" destOrd="0" presId="urn:microsoft.com/office/officeart/2018/2/layout/IconVerticalSolidList"/>
    <dgm:cxn modelId="{9B119868-FAC5-AD49-8107-6F09409D0C44}" type="presParOf" srcId="{3179360F-EB15-42E5-95B0-44E875E45B36}" destId="{35659777-C3D8-4846-A370-5C5C66FB996A}" srcOrd="1" destOrd="0" presId="urn:microsoft.com/office/officeart/2018/2/layout/IconVerticalSolidList"/>
    <dgm:cxn modelId="{E94EC507-E118-414A-A02B-86982B408542}" type="presParOf" srcId="{3179360F-EB15-42E5-95B0-44E875E45B36}" destId="{FF4CD286-B478-458C-9546-6EB41AD17F69}" srcOrd="2" destOrd="0" presId="urn:microsoft.com/office/officeart/2018/2/layout/IconVerticalSolidList"/>
    <dgm:cxn modelId="{B3CF6F73-0E1C-9846-9CB5-0AAF4223B317}" type="presParOf" srcId="{3179360F-EB15-42E5-95B0-44E875E45B36}" destId="{92921867-858C-4EFC-BCBF-41B9C79F3CD0}" srcOrd="3" destOrd="0" presId="urn:microsoft.com/office/officeart/2018/2/layout/IconVerticalSolidList"/>
    <dgm:cxn modelId="{0F5B8AD5-9305-EF4E-9675-D47706A6AEF9}" type="presParOf" srcId="{5053631E-A954-4981-9085-1FC9AB46E63C}" destId="{B1A99AA9-99FC-46BE-AFF2-E5A42A99AA92}" srcOrd="5" destOrd="0" presId="urn:microsoft.com/office/officeart/2018/2/layout/IconVerticalSolidList"/>
    <dgm:cxn modelId="{99B3618E-1146-094E-BAAD-8D8E7848DA07}" type="presParOf" srcId="{5053631E-A954-4981-9085-1FC9AB46E63C}" destId="{5FDFAB8F-94A6-4198-A703-EF0E1773E068}" srcOrd="6" destOrd="0" presId="urn:microsoft.com/office/officeart/2018/2/layout/IconVerticalSolidList"/>
    <dgm:cxn modelId="{610C6B4D-3FF5-A24D-A94E-D853E4B8F086}" type="presParOf" srcId="{5FDFAB8F-94A6-4198-A703-EF0E1773E068}" destId="{58C322AD-AEA7-40D3-BF89-4E72B00F64AD}" srcOrd="0" destOrd="0" presId="urn:microsoft.com/office/officeart/2018/2/layout/IconVerticalSolidList"/>
    <dgm:cxn modelId="{48FE157F-671F-4340-AA28-64A90839BD12}" type="presParOf" srcId="{5FDFAB8F-94A6-4198-A703-EF0E1773E068}" destId="{B2076B93-6C54-47F3-AFC0-EC16BFB08A0C}" srcOrd="1" destOrd="0" presId="urn:microsoft.com/office/officeart/2018/2/layout/IconVerticalSolidList"/>
    <dgm:cxn modelId="{54F502BB-C3FC-5540-B0D0-8147A1B8428E}" type="presParOf" srcId="{5FDFAB8F-94A6-4198-A703-EF0E1773E068}" destId="{B58BFDC6-3130-494A-9D9C-DF301B1D644E}" srcOrd="2" destOrd="0" presId="urn:microsoft.com/office/officeart/2018/2/layout/IconVerticalSolidList"/>
    <dgm:cxn modelId="{7ACD1EDB-5F22-C84B-A9DC-81545B66F00C}" type="presParOf" srcId="{5FDFAB8F-94A6-4198-A703-EF0E1773E068}" destId="{BCA64D45-94FE-43A4-A6C8-FB19A63FF69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B8AEA-E239-4D73-B7F7-44927AEBB489}">
      <dsp:nvSpPr>
        <dsp:cNvPr id="0" name=""/>
        <dsp:cNvSpPr/>
      </dsp:nvSpPr>
      <dsp:spPr>
        <a:xfrm>
          <a:off x="0" y="2284"/>
          <a:ext cx="8805805"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296AC-D701-4B34-B03E-27BECBB2DE67}">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E415945-0AEF-4FBF-862A-700A960939EB}">
      <dsp:nvSpPr>
        <dsp:cNvPr id="0" name=""/>
        <dsp:cNvSpPr/>
      </dsp:nvSpPr>
      <dsp:spPr>
        <a:xfrm>
          <a:off x="1337397" y="2284"/>
          <a:ext cx="7468407"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44550">
            <a:lnSpc>
              <a:spcPct val="100000"/>
            </a:lnSpc>
            <a:spcBef>
              <a:spcPct val="0"/>
            </a:spcBef>
            <a:spcAft>
              <a:spcPct val="35000"/>
            </a:spcAft>
            <a:buNone/>
          </a:pPr>
          <a:r>
            <a:rPr lang="en-US" sz="1900" kern="1200" dirty="0"/>
            <a:t>Use both Koch and Farnsworth methods at the same time.</a:t>
          </a:r>
        </a:p>
      </dsp:txBody>
      <dsp:txXfrm>
        <a:off x="1337397" y="2284"/>
        <a:ext cx="7468407" cy="1157919"/>
      </dsp:txXfrm>
    </dsp:sp>
    <dsp:sp modelId="{332410AD-7A6C-43D7-B859-2DB9FD136749}">
      <dsp:nvSpPr>
        <dsp:cNvPr id="0" name=""/>
        <dsp:cNvSpPr/>
      </dsp:nvSpPr>
      <dsp:spPr>
        <a:xfrm>
          <a:off x="0" y="1449684"/>
          <a:ext cx="8805805"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0F0434-FD90-4C73-9698-28975C736BCF}">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88CE45-5995-40A9-90C1-E61AE8A5C87F}">
      <dsp:nvSpPr>
        <dsp:cNvPr id="0" name=""/>
        <dsp:cNvSpPr/>
      </dsp:nvSpPr>
      <dsp:spPr>
        <a:xfrm>
          <a:off x="1337397" y="1449684"/>
          <a:ext cx="7468407"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44550">
            <a:lnSpc>
              <a:spcPct val="100000"/>
            </a:lnSpc>
            <a:spcBef>
              <a:spcPct val="0"/>
            </a:spcBef>
            <a:spcAft>
              <a:spcPct val="35000"/>
            </a:spcAft>
            <a:buNone/>
          </a:pPr>
          <a:r>
            <a:rPr lang="en-US" sz="1900" kern="1200" dirty="0"/>
            <a:t>Practice 10-15 minutes twice a day. </a:t>
          </a:r>
          <a:br>
            <a:rPr lang="en-US" sz="1900" kern="1200" dirty="0"/>
          </a:br>
          <a:r>
            <a:rPr lang="en-US" sz="1900" kern="1200" dirty="0">
              <a:solidFill>
                <a:schemeClr val="accent2"/>
              </a:solidFill>
            </a:rPr>
            <a:t>* Habit Stacking *</a:t>
          </a:r>
        </a:p>
      </dsp:txBody>
      <dsp:txXfrm>
        <a:off x="1337397" y="1449684"/>
        <a:ext cx="7468407" cy="1157919"/>
      </dsp:txXfrm>
    </dsp:sp>
    <dsp:sp modelId="{E22D6072-C1CC-4391-B987-7C3FADE04955}">
      <dsp:nvSpPr>
        <dsp:cNvPr id="0" name=""/>
        <dsp:cNvSpPr/>
      </dsp:nvSpPr>
      <dsp:spPr>
        <a:xfrm>
          <a:off x="0" y="2897083"/>
          <a:ext cx="8805805"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59777-C3D8-4846-A370-5C5C66FB996A}">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921867-858C-4EFC-BCBF-41B9C79F3CD0}">
      <dsp:nvSpPr>
        <dsp:cNvPr id="0" name=""/>
        <dsp:cNvSpPr/>
      </dsp:nvSpPr>
      <dsp:spPr>
        <a:xfrm>
          <a:off x="1337397" y="2897083"/>
          <a:ext cx="7468407"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44550">
            <a:lnSpc>
              <a:spcPct val="100000"/>
            </a:lnSpc>
            <a:spcBef>
              <a:spcPct val="0"/>
            </a:spcBef>
            <a:spcAft>
              <a:spcPct val="35000"/>
            </a:spcAft>
            <a:buNone/>
          </a:pPr>
          <a:r>
            <a:rPr lang="en-US" sz="1900" kern="1200" dirty="0"/>
            <a:t>CW operators will have “accents” so listen to real QSOs.  </a:t>
          </a:r>
          <a:br>
            <a:rPr lang="en-US" sz="1900" kern="1200" dirty="0"/>
          </a:br>
          <a:r>
            <a:rPr lang="en-US" sz="1900" i="0" kern="1200" dirty="0">
              <a:solidFill>
                <a:schemeClr val="accent2"/>
              </a:solidFill>
            </a:rPr>
            <a:t>No radio?  Try </a:t>
          </a:r>
          <a:r>
            <a:rPr lang="en-US" sz="1900" i="0" kern="1200" dirty="0" err="1">
              <a:solidFill>
                <a:schemeClr val="accent2"/>
              </a:solidFill>
            </a:rPr>
            <a:t>websdr.org</a:t>
          </a:r>
          <a:br>
            <a:rPr lang="en-US" sz="1900" i="0" kern="1200" dirty="0">
              <a:solidFill>
                <a:schemeClr val="accent2"/>
              </a:solidFill>
            </a:rPr>
          </a:br>
          <a:r>
            <a:rPr lang="en-US" sz="1900" i="0" kern="1200" dirty="0">
              <a:solidFill>
                <a:schemeClr val="accent2"/>
              </a:solidFill>
            </a:rPr>
            <a:t>Find slow operators at </a:t>
          </a:r>
          <a:r>
            <a:rPr lang="en-US" sz="1900" i="0" kern="1200" dirty="0" err="1">
              <a:solidFill>
                <a:schemeClr val="accent2"/>
              </a:solidFill>
            </a:rPr>
            <a:t>hamalert.org</a:t>
          </a:r>
          <a:endParaRPr lang="en-US" sz="1900" i="0" kern="1200" dirty="0">
            <a:solidFill>
              <a:schemeClr val="accent2"/>
            </a:solidFill>
          </a:endParaRPr>
        </a:p>
      </dsp:txBody>
      <dsp:txXfrm>
        <a:off x="1337397" y="2897083"/>
        <a:ext cx="7468407" cy="1157919"/>
      </dsp:txXfrm>
    </dsp:sp>
    <dsp:sp modelId="{58C322AD-AEA7-40D3-BF89-4E72B00F64AD}">
      <dsp:nvSpPr>
        <dsp:cNvPr id="0" name=""/>
        <dsp:cNvSpPr/>
      </dsp:nvSpPr>
      <dsp:spPr>
        <a:xfrm>
          <a:off x="0" y="4344483"/>
          <a:ext cx="8805805"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076B93-6C54-47F3-AFC0-EC16BFB08A0C}">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A64D45-94FE-43A4-A6C8-FB19A63FF695}">
      <dsp:nvSpPr>
        <dsp:cNvPr id="0" name=""/>
        <dsp:cNvSpPr/>
      </dsp:nvSpPr>
      <dsp:spPr>
        <a:xfrm>
          <a:off x="1337397" y="4344483"/>
          <a:ext cx="7468407"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44550">
            <a:lnSpc>
              <a:spcPct val="100000"/>
            </a:lnSpc>
            <a:spcBef>
              <a:spcPct val="0"/>
            </a:spcBef>
            <a:spcAft>
              <a:spcPct val="35000"/>
            </a:spcAft>
            <a:buNone/>
          </a:pPr>
          <a:r>
            <a:rPr lang="en-US" sz="1900" kern="1200" dirty="0"/>
            <a:t>If you struggle, seek a practice buddy or join an online CW club. This can add even more fun.</a:t>
          </a:r>
        </a:p>
      </dsp:txBody>
      <dsp:txXfrm>
        <a:off x="1337397" y="4344483"/>
        <a:ext cx="7468407" cy="11579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6F624-A6BA-6B45-95F9-11F99163F5A0}"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61DBD-B367-9445-BC2B-7BD0BCCA5104}" type="slidenum">
              <a:rPr lang="en-US" smtClean="0"/>
              <a:t>‹#›</a:t>
            </a:fld>
            <a:endParaRPr lang="en-US"/>
          </a:p>
        </p:txBody>
      </p:sp>
    </p:spTree>
    <p:extLst>
      <p:ext uri="{BB962C8B-B14F-4D97-AF65-F5344CB8AC3E}">
        <p14:creationId xmlns:p14="http://schemas.microsoft.com/office/powerpoint/2010/main" val="1797003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learnmorsecode.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a:t>
            </a:fld>
            <a:endParaRPr lang="en-US"/>
          </a:p>
        </p:txBody>
      </p:sp>
    </p:spTree>
    <p:extLst>
      <p:ext uri="{BB962C8B-B14F-4D97-AF65-F5344CB8AC3E}">
        <p14:creationId xmlns:p14="http://schemas.microsoft.com/office/powerpoint/2010/main" val="1322853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10</a:t>
            </a:fld>
            <a:endParaRPr lang="en-US"/>
          </a:p>
        </p:txBody>
      </p:sp>
    </p:spTree>
    <p:extLst>
      <p:ext uri="{BB962C8B-B14F-4D97-AF65-F5344CB8AC3E}">
        <p14:creationId xmlns:p14="http://schemas.microsoft.com/office/powerpoint/2010/main" val="2372758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11</a:t>
            </a:fld>
            <a:endParaRPr lang="en-US"/>
          </a:p>
        </p:txBody>
      </p:sp>
    </p:spTree>
    <p:extLst>
      <p:ext uri="{BB962C8B-B14F-4D97-AF65-F5344CB8AC3E}">
        <p14:creationId xmlns:p14="http://schemas.microsoft.com/office/powerpoint/2010/main" val="45271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1DBD-B367-9445-BC2B-7BD0BCCA5104}" type="slidenum">
              <a:rPr lang="en-US" smtClean="0"/>
              <a:t>12</a:t>
            </a:fld>
            <a:endParaRPr lang="en-US"/>
          </a:p>
        </p:txBody>
      </p:sp>
    </p:spTree>
    <p:extLst>
      <p:ext uri="{BB962C8B-B14F-4D97-AF65-F5344CB8AC3E}">
        <p14:creationId xmlns:p14="http://schemas.microsoft.com/office/powerpoint/2010/main" val="385826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15</a:t>
            </a:fld>
            <a:endParaRPr lang="en-US"/>
          </a:p>
        </p:txBody>
      </p:sp>
    </p:spTree>
    <p:extLst>
      <p:ext uri="{BB962C8B-B14F-4D97-AF65-F5344CB8AC3E}">
        <p14:creationId xmlns:p14="http://schemas.microsoft.com/office/powerpoint/2010/main" val="12423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16</a:t>
            </a:fld>
            <a:endParaRPr lang="en-US"/>
          </a:p>
        </p:txBody>
      </p:sp>
    </p:spTree>
    <p:extLst>
      <p:ext uri="{BB962C8B-B14F-4D97-AF65-F5344CB8AC3E}">
        <p14:creationId xmlns:p14="http://schemas.microsoft.com/office/powerpoint/2010/main" val="54031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17</a:t>
            </a:fld>
            <a:endParaRPr lang="en-US"/>
          </a:p>
        </p:txBody>
      </p:sp>
    </p:spTree>
    <p:extLst>
      <p:ext uri="{BB962C8B-B14F-4D97-AF65-F5344CB8AC3E}">
        <p14:creationId xmlns:p14="http://schemas.microsoft.com/office/powerpoint/2010/main" val="195967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18</a:t>
            </a:fld>
            <a:endParaRPr lang="en-US"/>
          </a:p>
        </p:txBody>
      </p:sp>
    </p:spTree>
    <p:extLst>
      <p:ext uri="{BB962C8B-B14F-4D97-AF65-F5344CB8AC3E}">
        <p14:creationId xmlns:p14="http://schemas.microsoft.com/office/powerpoint/2010/main" val="181764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19</a:t>
            </a:fld>
            <a:endParaRPr lang="en-US"/>
          </a:p>
        </p:txBody>
      </p:sp>
    </p:spTree>
    <p:extLst>
      <p:ext uri="{BB962C8B-B14F-4D97-AF65-F5344CB8AC3E}">
        <p14:creationId xmlns:p14="http://schemas.microsoft.com/office/powerpoint/2010/main" val="4289672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1DBD-B367-9445-BC2B-7BD0BCCA5104}" type="slidenum">
              <a:rPr lang="en-US" smtClean="0"/>
              <a:t>20</a:t>
            </a:fld>
            <a:endParaRPr lang="en-US"/>
          </a:p>
        </p:txBody>
      </p:sp>
    </p:spTree>
    <p:extLst>
      <p:ext uri="{BB962C8B-B14F-4D97-AF65-F5344CB8AC3E}">
        <p14:creationId xmlns:p14="http://schemas.microsoft.com/office/powerpoint/2010/main" val="2336084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1DBD-B367-9445-BC2B-7BD0BCCA5104}" type="slidenum">
              <a:rPr lang="en-US" smtClean="0"/>
              <a:t>21</a:t>
            </a:fld>
            <a:endParaRPr lang="en-US"/>
          </a:p>
        </p:txBody>
      </p:sp>
    </p:spTree>
    <p:extLst>
      <p:ext uri="{BB962C8B-B14F-4D97-AF65-F5344CB8AC3E}">
        <p14:creationId xmlns:p14="http://schemas.microsoft.com/office/powerpoint/2010/main" val="315438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2</a:t>
            </a:fld>
            <a:endParaRPr lang="en-US"/>
          </a:p>
        </p:txBody>
      </p:sp>
    </p:spTree>
    <p:extLst>
      <p:ext uri="{BB962C8B-B14F-4D97-AF65-F5344CB8AC3E}">
        <p14:creationId xmlns:p14="http://schemas.microsoft.com/office/powerpoint/2010/main" val="2396743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22</a:t>
            </a:fld>
            <a:endParaRPr lang="en-US"/>
          </a:p>
        </p:txBody>
      </p:sp>
    </p:spTree>
    <p:extLst>
      <p:ext uri="{BB962C8B-B14F-4D97-AF65-F5344CB8AC3E}">
        <p14:creationId xmlns:p14="http://schemas.microsoft.com/office/powerpoint/2010/main" val="2786843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1DBD-B367-9445-BC2B-7BD0BCCA5104}" type="slidenum">
              <a:rPr lang="en-US" smtClean="0"/>
              <a:t>25</a:t>
            </a:fld>
            <a:endParaRPr lang="en-US"/>
          </a:p>
        </p:txBody>
      </p:sp>
    </p:spTree>
    <p:extLst>
      <p:ext uri="{BB962C8B-B14F-4D97-AF65-F5344CB8AC3E}">
        <p14:creationId xmlns:p14="http://schemas.microsoft.com/office/powerpoint/2010/main" val="2991680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1DBD-B367-9445-BC2B-7BD0BCCA5104}" type="slidenum">
              <a:rPr lang="en-US" smtClean="0"/>
              <a:t>27</a:t>
            </a:fld>
            <a:endParaRPr lang="en-US"/>
          </a:p>
        </p:txBody>
      </p:sp>
    </p:spTree>
    <p:extLst>
      <p:ext uri="{BB962C8B-B14F-4D97-AF65-F5344CB8AC3E}">
        <p14:creationId xmlns:p14="http://schemas.microsoft.com/office/powerpoint/2010/main" val="764276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61DBD-B367-9445-BC2B-7BD0BCCA5104}" type="slidenum">
              <a:rPr lang="en-US" smtClean="0"/>
              <a:t>28</a:t>
            </a:fld>
            <a:endParaRPr lang="en-US"/>
          </a:p>
        </p:txBody>
      </p:sp>
    </p:spTree>
    <p:extLst>
      <p:ext uri="{BB962C8B-B14F-4D97-AF65-F5344CB8AC3E}">
        <p14:creationId xmlns:p14="http://schemas.microsoft.com/office/powerpoint/2010/main" val="3861210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29</a:t>
            </a:fld>
            <a:endParaRPr lang="en-US"/>
          </a:p>
        </p:txBody>
      </p:sp>
    </p:spTree>
    <p:extLst>
      <p:ext uri="{BB962C8B-B14F-4D97-AF65-F5344CB8AC3E}">
        <p14:creationId xmlns:p14="http://schemas.microsoft.com/office/powerpoint/2010/main" val="3835978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would like to tell you about the Long Island CW Club and the renaissance of Morse Code</a:t>
            </a:r>
          </a:p>
        </p:txBody>
      </p:sp>
      <p:sp>
        <p:nvSpPr>
          <p:cNvPr id="4" name="Slide Number Placeholder 3"/>
          <p:cNvSpPr>
            <a:spLocks noGrp="1"/>
          </p:cNvSpPr>
          <p:nvPr>
            <p:ph type="sldNum" sz="quarter" idx="5"/>
          </p:nvPr>
        </p:nvSpPr>
        <p:spPr/>
        <p:txBody>
          <a:bodyPr/>
          <a:lstStyle/>
          <a:p>
            <a:fld id="{1A8A6FAC-AB17-4015-9C53-4DA87478A374}" type="slidenum">
              <a:rPr lang="en-US" smtClean="0"/>
              <a:t>30</a:t>
            </a:fld>
            <a:endParaRPr lang="en-US"/>
          </a:p>
        </p:txBody>
      </p:sp>
    </p:spTree>
    <p:extLst>
      <p:ext uri="{BB962C8B-B14F-4D97-AF65-F5344CB8AC3E}">
        <p14:creationId xmlns:p14="http://schemas.microsoft.com/office/powerpoint/2010/main" val="1914015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987F3-A471-4C5C-B1A6-D2186B66AB6C}" type="slidenum">
              <a:rPr lang="en-US" smtClean="0"/>
              <a:t>31</a:t>
            </a:fld>
            <a:endParaRPr lang="en-US"/>
          </a:p>
        </p:txBody>
      </p:sp>
    </p:spTree>
    <p:extLst>
      <p:ext uri="{BB962C8B-B14F-4D97-AF65-F5344CB8AC3E}">
        <p14:creationId xmlns:p14="http://schemas.microsoft.com/office/powerpoint/2010/main" val="3843192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987F3-A471-4C5C-B1A6-D2186B66AB6C}" type="slidenum">
              <a:rPr lang="en-US" smtClean="0"/>
              <a:t>32</a:t>
            </a:fld>
            <a:endParaRPr lang="en-US"/>
          </a:p>
        </p:txBody>
      </p:sp>
    </p:spTree>
    <p:extLst>
      <p:ext uri="{BB962C8B-B14F-4D97-AF65-F5344CB8AC3E}">
        <p14:creationId xmlns:p14="http://schemas.microsoft.com/office/powerpoint/2010/main" val="596486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27F987F3-A471-4C5C-B1A6-D2186B66AB6C}" type="slidenum">
              <a:rPr lang="en-US" smtClean="0"/>
              <a:t>33</a:t>
            </a:fld>
            <a:endParaRPr lang="en-US"/>
          </a:p>
        </p:txBody>
      </p:sp>
    </p:spTree>
    <p:extLst>
      <p:ext uri="{BB962C8B-B14F-4D97-AF65-F5344CB8AC3E}">
        <p14:creationId xmlns:p14="http://schemas.microsoft.com/office/powerpoint/2010/main" val="1567992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latinLnBrk="0">
              <a:spcBef>
                <a:spcPts val="0"/>
              </a:spcBef>
              <a:spcAft>
                <a:spcPts val="0"/>
              </a:spcAft>
            </a:pPr>
            <a:endParaRPr lang="en-US"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F987F3-A471-4C5C-B1A6-D2186B66AB6C}" type="slidenum">
              <a:rPr lang="en-US" smtClean="0"/>
              <a:t>34</a:t>
            </a:fld>
            <a:endParaRPr lang="en-US"/>
          </a:p>
        </p:txBody>
      </p:sp>
    </p:spTree>
    <p:extLst>
      <p:ext uri="{BB962C8B-B14F-4D97-AF65-F5344CB8AC3E}">
        <p14:creationId xmlns:p14="http://schemas.microsoft.com/office/powerpoint/2010/main" val="368945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3</a:t>
            </a:fld>
            <a:endParaRPr lang="en-US"/>
          </a:p>
        </p:txBody>
      </p:sp>
    </p:spTree>
    <p:extLst>
      <p:ext uri="{BB962C8B-B14F-4D97-AF65-F5344CB8AC3E}">
        <p14:creationId xmlns:p14="http://schemas.microsoft.com/office/powerpoint/2010/main" val="516090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Hi, we’re Mike and Becky.  You might know us from YouTube as the HamRadioDuo!</a:t>
            </a:r>
            <a:endParaRPr/>
          </a:p>
          <a:p>
            <a:pPr marL="0" lvl="0" indent="0" algn="l" rtl="0">
              <a:spcBef>
                <a:spcPts val="0"/>
              </a:spcBef>
              <a:spcAft>
                <a:spcPts val="0"/>
              </a:spcAft>
              <a:buNone/>
            </a:pPr>
            <a:endParaRPr/>
          </a:p>
          <a:p>
            <a:pPr marL="0" lvl="0" indent="0" algn="l" rtl="0">
              <a:spcBef>
                <a:spcPts val="0"/>
              </a:spcBef>
              <a:spcAft>
                <a:spcPts val="0"/>
              </a:spcAft>
              <a:buNone/>
            </a:pPr>
            <a:r>
              <a:rPr lang="en-US"/>
              <a:t>… pleasantries and introduction</a:t>
            </a:r>
            <a:endParaRPr/>
          </a:p>
        </p:txBody>
      </p:sp>
      <p:sp>
        <p:nvSpPr>
          <p:cNvPr id="528" name="Google Shape;52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64033843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64033843c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Try to play this 1 minute video with clips our our adventures.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As Keith and Jerry have shared, there really is something special about morse code and CW.  Morse code unlocks being able to use tiny radios, which in turn unlocks being able to bring them anywhere including outdoors to the park, hiking, the beach, and so much more.</a:t>
            </a:r>
            <a:br>
              <a:rPr lang="en-US"/>
            </a:br>
            <a:br>
              <a:rPr lang="en-US"/>
            </a:br>
            <a:r>
              <a:rPr lang="en-US"/>
              <a:t>We started our channel so that we can share how much fun we are having.  We also started our channel to share our challenges along the way.</a:t>
            </a:r>
            <a:br>
              <a:rPr lang="en-US"/>
            </a:br>
            <a:br>
              <a:rPr lang="en-US"/>
            </a:br>
            <a:r>
              <a:rPr lang="en-US"/>
              <a:t>Mike learned what he believes is the hard way.  Becky learned a what we think is a faster and easier way.</a:t>
            </a:r>
            <a:br>
              <a:rPr lang="en-US"/>
            </a:br>
            <a:br>
              <a:rPr lang="en-US"/>
            </a:br>
            <a:r>
              <a:rPr lang="en-US"/>
              <a:t>Mike learned by memorizing the dits and dahs.  After tons of work to get there, he couldn’t actually copy anything of appropriate speed.  He eventually gave up and put the radios in a drawer.</a:t>
            </a:r>
            <a:br>
              <a:rPr lang="en-US"/>
            </a:br>
            <a:br>
              <a:rPr lang="en-US"/>
            </a:br>
            <a:r>
              <a:rPr lang="en-US"/>
              <a:t>Becky wanted to learn just for the challenge, Mike picked it back up but searched for a better way.  This time, Becky started off with the new methods and Mike re-learned.  </a:t>
            </a:r>
            <a:br>
              <a:rPr lang="en-US"/>
            </a:br>
            <a:br>
              <a:rPr lang="en-US"/>
            </a:br>
            <a:r>
              <a:rPr lang="en-US"/>
              <a:t>We share our journey so that people can see the reward of how fun it is and encourage anyone who wants to learn.</a:t>
            </a:r>
            <a:endParaRPr/>
          </a:p>
        </p:txBody>
      </p:sp>
      <p:sp>
        <p:nvSpPr>
          <p:cNvPr id="537" name="Google Shape;537;g364033843c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033843c7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033843c7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the video on the previous slide doesn’t work, just talk to the slides.</a:t>
            </a:r>
            <a:endParaRPr/>
          </a:p>
        </p:txBody>
      </p:sp>
      <p:sp>
        <p:nvSpPr>
          <p:cNvPr id="545" name="Google Shape;545;g364033843c7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64033843c7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64033843c7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the video on the previous slide doesn’t work, just talk to the slides.</a:t>
            </a:r>
            <a:endParaRPr/>
          </a:p>
        </p:txBody>
      </p:sp>
      <p:sp>
        <p:nvSpPr>
          <p:cNvPr id="557" name="Google Shape;557;g364033843c7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64033843c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64033843c7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We’ll wrap up with this. We created a website, </a:t>
            </a:r>
            <a:r>
              <a:rPr lang="en-US" u="sng">
                <a:solidFill>
                  <a:schemeClr val="hlink"/>
                </a:solidFill>
                <a:hlinkClick r:id="rId3"/>
              </a:rPr>
              <a:t>learnmorsecode.org</a:t>
            </a:r>
            <a:r>
              <a:rPr lang="en-US"/>
              <a:t>, to have everything we would have wanted to know.  We made it so that anyone who loves morse code could share it with anyone who expresses interest.  It starts with the why, outlines how to learn, getting licensed, links to tools and games, and lists the many fantastic classes and clubs.</a:t>
            </a:r>
            <a:endParaRPr/>
          </a:p>
        </p:txBody>
      </p:sp>
      <p:sp>
        <p:nvSpPr>
          <p:cNvPr id="568" name="Google Shape;568;g364033843c7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64033843c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64033843c7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you want to learn morse code and walk away remembering just ONE THING, this would be it (from us).  Just get started.  Grab Morse Mania, set it to 30wpm, and learn.</a:t>
            </a:r>
            <a:endParaRPr/>
          </a:p>
        </p:txBody>
      </p:sp>
      <p:sp>
        <p:nvSpPr>
          <p:cNvPr id="576" name="Google Shape;576;g364033843c7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64033843c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64033843c7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Oh yay, and if you haven’t seen it.  We made a key.</a:t>
            </a:r>
            <a:br>
              <a:rPr lang="en-US"/>
            </a:br>
            <a:br>
              <a:rPr lang="en-US"/>
            </a:br>
            <a:r>
              <a:rPr lang="en-US"/>
              <a:t>Thank you everyone.</a:t>
            </a:r>
            <a:endParaRPr/>
          </a:p>
        </p:txBody>
      </p:sp>
      <p:sp>
        <p:nvSpPr>
          <p:cNvPr id="583" name="Google Shape;583;g364033843c7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42</a:t>
            </a:fld>
            <a:endParaRPr lang="en-US"/>
          </a:p>
        </p:txBody>
      </p:sp>
    </p:spTree>
    <p:extLst>
      <p:ext uri="{BB962C8B-B14F-4D97-AF65-F5344CB8AC3E}">
        <p14:creationId xmlns:p14="http://schemas.microsoft.com/office/powerpoint/2010/main" val="169103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4</a:t>
            </a:fld>
            <a:endParaRPr lang="en-US"/>
          </a:p>
        </p:txBody>
      </p:sp>
    </p:spTree>
    <p:extLst>
      <p:ext uri="{BB962C8B-B14F-4D97-AF65-F5344CB8AC3E}">
        <p14:creationId xmlns:p14="http://schemas.microsoft.com/office/powerpoint/2010/main" val="5249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5</a:t>
            </a:fld>
            <a:endParaRPr lang="en-US"/>
          </a:p>
        </p:txBody>
      </p:sp>
    </p:spTree>
    <p:extLst>
      <p:ext uri="{BB962C8B-B14F-4D97-AF65-F5344CB8AC3E}">
        <p14:creationId xmlns:p14="http://schemas.microsoft.com/office/powerpoint/2010/main" val="379716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6</a:t>
            </a:fld>
            <a:endParaRPr lang="en-US"/>
          </a:p>
        </p:txBody>
      </p:sp>
    </p:spTree>
    <p:extLst>
      <p:ext uri="{BB962C8B-B14F-4D97-AF65-F5344CB8AC3E}">
        <p14:creationId xmlns:p14="http://schemas.microsoft.com/office/powerpoint/2010/main" val="122475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7</a:t>
            </a:fld>
            <a:endParaRPr lang="en-US"/>
          </a:p>
        </p:txBody>
      </p:sp>
    </p:spTree>
    <p:extLst>
      <p:ext uri="{BB962C8B-B14F-4D97-AF65-F5344CB8AC3E}">
        <p14:creationId xmlns:p14="http://schemas.microsoft.com/office/powerpoint/2010/main" val="227877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8</a:t>
            </a:fld>
            <a:endParaRPr lang="en-US"/>
          </a:p>
        </p:txBody>
      </p:sp>
    </p:spTree>
    <p:extLst>
      <p:ext uri="{BB962C8B-B14F-4D97-AF65-F5344CB8AC3E}">
        <p14:creationId xmlns:p14="http://schemas.microsoft.com/office/powerpoint/2010/main" val="86355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7161DBD-B367-9445-BC2B-7BD0BCCA5104}" type="slidenum">
              <a:rPr lang="en-US" smtClean="0"/>
              <a:t>9</a:t>
            </a:fld>
            <a:endParaRPr lang="en-US"/>
          </a:p>
        </p:txBody>
      </p:sp>
    </p:spTree>
    <p:extLst>
      <p:ext uri="{BB962C8B-B14F-4D97-AF65-F5344CB8AC3E}">
        <p14:creationId xmlns:p14="http://schemas.microsoft.com/office/powerpoint/2010/main" val="118048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89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0805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78647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341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009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254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5097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8993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144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5504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69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7974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3557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070667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88262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8485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3502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066647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5397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2019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66382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36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26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9911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5632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3629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8869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54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417123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9448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0663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792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386989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143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8/14/25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8865110"/>
      </p:ext>
    </p:extLst>
  </p:cSld>
  <p:clrMap bg1="dk1" tx1="lt1" bg2="dk2" tx2="lt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 id="2147485312" r:id="rId12"/>
    <p:sldLayoutId id="2147485313" r:id="rId13"/>
    <p:sldLayoutId id="2147485314" r:id="rId14"/>
    <p:sldLayoutId id="2147485315" r:id="rId15"/>
    <p:sldLayoutId id="2147485316" r:id="rId16"/>
    <p:sldLayoutId id="214748531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8/14/25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3382091"/>
      </p:ext>
    </p:extLst>
  </p:cSld>
  <p:clrMap bg1="lt1" tx1="dk1" bg2="lt2" tx2="dk2" accent1="accent1" accent2="accent2" accent3="accent3" accent4="accent4" accent5="accent5" accent6="accent6" hlink="hlink" folHlink="folHlink"/>
  <p:sldLayoutIdLst>
    <p:sldLayoutId id="2147485373" r:id="rId1"/>
    <p:sldLayoutId id="2147485374" r:id="rId2"/>
    <p:sldLayoutId id="2147485375" r:id="rId3"/>
    <p:sldLayoutId id="2147485376" r:id="rId4"/>
    <p:sldLayoutId id="2147485377" r:id="rId5"/>
    <p:sldLayoutId id="2147485378" r:id="rId6"/>
    <p:sldLayoutId id="2147485379" r:id="rId7"/>
    <p:sldLayoutId id="2147485380" r:id="rId8"/>
    <p:sldLayoutId id="2147485381" r:id="rId9"/>
    <p:sldLayoutId id="2147485382" r:id="rId10"/>
    <p:sldLayoutId id="2147485383" r:id="rId11"/>
    <p:sldLayoutId id="2147485384" r:id="rId12"/>
    <p:sldLayoutId id="2147485385" r:id="rId13"/>
    <p:sldLayoutId id="2147485386" r:id="rId14"/>
    <p:sldLayoutId id="2147485387" r:id="rId15"/>
    <p:sldLayoutId id="2147485388" r:id="rId16"/>
    <p:sldLayoutId id="2147485389"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4.xml"/><Relationship Id="rId5" Type="http://schemas.openxmlformats.org/officeDocument/2006/relationships/image" Target="../media/image33.jpeg"/><Relationship Id="rId4" Type="http://schemas.openxmlformats.org/officeDocument/2006/relationships/image" Target="../media/image31.sv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34.jpeg"/><Relationship Id="rId4" Type="http://schemas.openxmlformats.org/officeDocument/2006/relationships/image" Target="../media/image31.sv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B5D023AC-62C2-42A6-8F47-1B13E93F39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53" name="Freeform 11">
              <a:extLst>
                <a:ext uri="{FF2B5EF4-FFF2-40B4-BE49-F238E27FC236}">
                  <a16:creationId xmlns:a16="http://schemas.microsoft.com/office/drawing/2014/main" id="{5F3F3BDE-2140-489D-8253-04148340C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54" name="Freeform 12">
              <a:extLst>
                <a:ext uri="{FF2B5EF4-FFF2-40B4-BE49-F238E27FC236}">
                  <a16:creationId xmlns:a16="http://schemas.microsoft.com/office/drawing/2014/main" id="{BB0DEC0A-0272-4DAC-8198-CAE231F26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5" name="Freeform 13">
              <a:extLst>
                <a:ext uri="{FF2B5EF4-FFF2-40B4-BE49-F238E27FC236}">
                  <a16:creationId xmlns:a16="http://schemas.microsoft.com/office/drawing/2014/main" id="{6465D358-7F51-49C1-B8D7-E4B47CBD6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6" name="Freeform 14">
              <a:extLst>
                <a:ext uri="{FF2B5EF4-FFF2-40B4-BE49-F238E27FC236}">
                  <a16:creationId xmlns:a16="http://schemas.microsoft.com/office/drawing/2014/main" id="{601831D6-EF1B-4BD3-880F-9E95AF1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7" name="Freeform 15">
              <a:extLst>
                <a:ext uri="{FF2B5EF4-FFF2-40B4-BE49-F238E27FC236}">
                  <a16:creationId xmlns:a16="http://schemas.microsoft.com/office/drawing/2014/main" id="{91140846-64D9-452C-B0E4-F3E4E3D2F8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8" name="Freeform 16">
              <a:extLst>
                <a:ext uri="{FF2B5EF4-FFF2-40B4-BE49-F238E27FC236}">
                  <a16:creationId xmlns:a16="http://schemas.microsoft.com/office/drawing/2014/main" id="{BCFA9266-C641-497C-AAFE-359C3CB1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9" name="Freeform 17">
              <a:extLst>
                <a:ext uri="{FF2B5EF4-FFF2-40B4-BE49-F238E27FC236}">
                  <a16:creationId xmlns:a16="http://schemas.microsoft.com/office/drawing/2014/main" id="{B0E4AADC-36C2-4D7F-95C4-0FFE9129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60" name="Freeform 18">
              <a:extLst>
                <a:ext uri="{FF2B5EF4-FFF2-40B4-BE49-F238E27FC236}">
                  <a16:creationId xmlns:a16="http://schemas.microsoft.com/office/drawing/2014/main" id="{58CB9C53-A3EF-46B8-827F-F9BA4D44D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61" name="Freeform 19">
              <a:extLst>
                <a:ext uri="{FF2B5EF4-FFF2-40B4-BE49-F238E27FC236}">
                  <a16:creationId xmlns:a16="http://schemas.microsoft.com/office/drawing/2014/main" id="{2044DE8F-DD7B-46F5-B6E0-CC1EF5972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62" name="Freeform 20">
              <a:extLst>
                <a:ext uri="{FF2B5EF4-FFF2-40B4-BE49-F238E27FC236}">
                  <a16:creationId xmlns:a16="http://schemas.microsoft.com/office/drawing/2014/main" id="{BFB551BB-A1CB-4EB2-9476-1919E3AEF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63" name="Freeform 21">
              <a:extLst>
                <a:ext uri="{FF2B5EF4-FFF2-40B4-BE49-F238E27FC236}">
                  <a16:creationId xmlns:a16="http://schemas.microsoft.com/office/drawing/2014/main" id="{A0B5AA31-6CA8-48E4-AB3A-D27C72861C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64" name="Freeform 22">
              <a:extLst>
                <a:ext uri="{FF2B5EF4-FFF2-40B4-BE49-F238E27FC236}">
                  <a16:creationId xmlns:a16="http://schemas.microsoft.com/office/drawing/2014/main" id="{22242CAF-53F4-47AD-8DE5-FAD9D6E32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66" name="Group 65">
            <a:extLst>
              <a:ext uri="{FF2B5EF4-FFF2-40B4-BE49-F238E27FC236}">
                <a16:creationId xmlns:a16="http://schemas.microsoft.com/office/drawing/2014/main" id="{3D23B1CF-992B-455E-80B8-A03C1F9E5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67" name="Freeform 27">
              <a:extLst>
                <a:ext uri="{FF2B5EF4-FFF2-40B4-BE49-F238E27FC236}">
                  <a16:creationId xmlns:a16="http://schemas.microsoft.com/office/drawing/2014/main" id="{3621E401-BCCC-4591-AFB6-FF4F6F0CF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8" name="Freeform 28">
              <a:extLst>
                <a:ext uri="{FF2B5EF4-FFF2-40B4-BE49-F238E27FC236}">
                  <a16:creationId xmlns:a16="http://schemas.microsoft.com/office/drawing/2014/main" id="{86FEBA9B-2268-4ED8-9FCF-90577FC4C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9" name="Freeform 29">
              <a:extLst>
                <a:ext uri="{FF2B5EF4-FFF2-40B4-BE49-F238E27FC236}">
                  <a16:creationId xmlns:a16="http://schemas.microsoft.com/office/drawing/2014/main" id="{5D43026A-1267-4751-BD09-0342C4E35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70" name="Freeform 30">
              <a:extLst>
                <a:ext uri="{FF2B5EF4-FFF2-40B4-BE49-F238E27FC236}">
                  <a16:creationId xmlns:a16="http://schemas.microsoft.com/office/drawing/2014/main" id="{B1F886CD-A0B6-4915-AC4E-577FFCDA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71" name="Freeform 31">
              <a:extLst>
                <a:ext uri="{FF2B5EF4-FFF2-40B4-BE49-F238E27FC236}">
                  <a16:creationId xmlns:a16="http://schemas.microsoft.com/office/drawing/2014/main" id="{F8DB4C85-08BA-4299-B81B-EEC8C6807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72" name="Freeform 32">
              <a:extLst>
                <a:ext uri="{FF2B5EF4-FFF2-40B4-BE49-F238E27FC236}">
                  <a16:creationId xmlns:a16="http://schemas.microsoft.com/office/drawing/2014/main" id="{97DAFC9B-7A51-40C4-98A7-C3866A0E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73" name="Freeform 33">
              <a:extLst>
                <a:ext uri="{FF2B5EF4-FFF2-40B4-BE49-F238E27FC236}">
                  <a16:creationId xmlns:a16="http://schemas.microsoft.com/office/drawing/2014/main" id="{1697E377-0BD7-4269-8083-39DE597A8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74" name="Freeform 34">
              <a:extLst>
                <a:ext uri="{FF2B5EF4-FFF2-40B4-BE49-F238E27FC236}">
                  <a16:creationId xmlns:a16="http://schemas.microsoft.com/office/drawing/2014/main" id="{A30A0322-A443-45F4-92DE-33E897D01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75" name="Freeform 35">
              <a:extLst>
                <a:ext uri="{FF2B5EF4-FFF2-40B4-BE49-F238E27FC236}">
                  <a16:creationId xmlns:a16="http://schemas.microsoft.com/office/drawing/2014/main" id="{AA857B57-CB48-4CB3-AEB4-ED95BB41F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76" name="Freeform 36">
              <a:extLst>
                <a:ext uri="{FF2B5EF4-FFF2-40B4-BE49-F238E27FC236}">
                  <a16:creationId xmlns:a16="http://schemas.microsoft.com/office/drawing/2014/main" id="{CFAA585E-8C81-4993-B1A5-722B92E2D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7" name="Freeform 37">
              <a:extLst>
                <a:ext uri="{FF2B5EF4-FFF2-40B4-BE49-F238E27FC236}">
                  <a16:creationId xmlns:a16="http://schemas.microsoft.com/office/drawing/2014/main" id="{F385A8F0-B4E5-4E4F-8CB7-52232701C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8" name="Freeform 38">
              <a:extLst>
                <a:ext uri="{FF2B5EF4-FFF2-40B4-BE49-F238E27FC236}">
                  <a16:creationId xmlns:a16="http://schemas.microsoft.com/office/drawing/2014/main" id="{270B92A0-E4C8-4624-9B4C-DF4D29011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80" name="Rectangle 79">
            <a:extLst>
              <a:ext uri="{FF2B5EF4-FFF2-40B4-BE49-F238E27FC236}">
                <a16:creationId xmlns:a16="http://schemas.microsoft.com/office/drawing/2014/main" id="{83692DF2-D2F9-452E-8E4F-5103B4D23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FAE7B874-F825-4748-AB77-79FD3F9B2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4" name="Rectangle 83">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87"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8"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9"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90"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91"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92"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93"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94"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95"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96"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97"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98"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a:extLst>
              <a:ext uri="{FF2B5EF4-FFF2-40B4-BE49-F238E27FC236}">
                <a16:creationId xmlns:a16="http://schemas.microsoft.com/office/drawing/2014/main" id="{F06A1A00-B4A1-F522-59BC-52C73ECEB950}"/>
              </a:ext>
            </a:extLst>
          </p:cNvPr>
          <p:cNvSpPr>
            <a:spLocks noGrp="1"/>
          </p:cNvSpPr>
          <p:nvPr>
            <p:ph type="ctrTitle"/>
          </p:nvPr>
        </p:nvSpPr>
        <p:spPr>
          <a:xfrm>
            <a:off x="7839756" y="1159566"/>
            <a:ext cx="3662939" cy="4568264"/>
          </a:xfrm>
        </p:spPr>
        <p:txBody>
          <a:bodyPr vert="horz" lIns="91440" tIns="45720" rIns="91440" bIns="45720" rtlCol="0" anchor="ctr">
            <a:normAutofit/>
          </a:bodyPr>
          <a:lstStyle/>
          <a:p>
            <a:pPr algn="ctr"/>
            <a:r>
              <a:rPr lang="en-US" sz="4800" dirty="0">
                <a:solidFill>
                  <a:schemeClr val="tx1"/>
                </a:solidFill>
              </a:rPr>
              <a:t>Beginning </a:t>
            </a:r>
            <a:br>
              <a:rPr lang="en-US" sz="4800" dirty="0">
                <a:solidFill>
                  <a:schemeClr val="tx1"/>
                </a:solidFill>
              </a:rPr>
            </a:br>
            <a:r>
              <a:rPr lang="en-US" sz="4800" dirty="0">
                <a:solidFill>
                  <a:schemeClr val="tx1"/>
                </a:solidFill>
              </a:rPr>
              <a:t>Morse </a:t>
            </a:r>
            <a:br>
              <a:rPr lang="en-US" sz="4800" dirty="0">
                <a:solidFill>
                  <a:schemeClr val="tx1"/>
                </a:solidFill>
              </a:rPr>
            </a:br>
            <a:r>
              <a:rPr lang="en-US" sz="4800" dirty="0">
                <a:solidFill>
                  <a:schemeClr val="tx1"/>
                </a:solidFill>
              </a:rPr>
              <a:t>Code</a:t>
            </a:r>
          </a:p>
        </p:txBody>
      </p:sp>
      <p:sp>
        <p:nvSpPr>
          <p:cNvPr id="100"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3" name="TextBox 2">
            <a:extLst>
              <a:ext uri="{FF2B5EF4-FFF2-40B4-BE49-F238E27FC236}">
                <a16:creationId xmlns:a16="http://schemas.microsoft.com/office/drawing/2014/main" id="{D5062360-FDF0-96CB-7DE3-D0E2530CF6DA}"/>
              </a:ext>
            </a:extLst>
          </p:cNvPr>
          <p:cNvSpPr txBox="1"/>
          <p:nvPr/>
        </p:nvSpPr>
        <p:spPr>
          <a:xfrm>
            <a:off x="637310" y="1286934"/>
            <a:ext cx="5292436" cy="4284134"/>
          </a:xfrm>
          <a:prstGeom prst="rect">
            <a:avLst/>
          </a:prstGeom>
        </p:spPr>
        <p:txBody>
          <a:bodyPr vert="horz" lIns="91440" tIns="45720" rIns="91440" bIns="45720" rtlCol="0" anchor="ctr">
            <a:normAutofit/>
          </a:bodyPr>
          <a:lstStyle/>
          <a:p>
            <a:pPr>
              <a:spcBef>
                <a:spcPts val="1000"/>
              </a:spcBef>
              <a:buClr>
                <a:schemeClr val="accent1"/>
              </a:buClr>
            </a:pPr>
            <a:r>
              <a:rPr lang="en-US" sz="2400" dirty="0">
                <a:solidFill>
                  <a:srgbClr val="FFFFFF"/>
                </a:solidFill>
                <a:latin typeface="Calibri" panose="020F0502020204030204" pitchFamily="34" charset="0"/>
                <a:cs typeface="Calibri" panose="020F0502020204030204" pitchFamily="34" charset="0"/>
              </a:rPr>
              <a:t>The first message ever sent using Morse code was </a:t>
            </a:r>
            <a:r>
              <a:rPr lang="en-US" sz="2400" i="1" dirty="0">
                <a:solidFill>
                  <a:srgbClr val="FFFFFF"/>
                </a:solidFill>
                <a:latin typeface="Calibri" panose="020F0502020204030204" pitchFamily="34" charset="0"/>
                <a:cs typeface="Calibri" panose="020F0502020204030204" pitchFamily="34" charset="0"/>
              </a:rPr>
              <a:t>"What hath God wrought?". </a:t>
            </a:r>
            <a:r>
              <a:rPr lang="en-US" sz="2400" dirty="0">
                <a:solidFill>
                  <a:srgbClr val="FFFFFF"/>
                </a:solidFill>
                <a:latin typeface="Calibri" panose="020F0502020204030204" pitchFamily="34" charset="0"/>
                <a:cs typeface="Calibri" panose="020F0502020204030204" pitchFamily="34" charset="0"/>
              </a:rPr>
              <a:t>This message was sent by Samuel Morse on May 24, 1844, from Washington, D.C. to Baltimore. </a:t>
            </a:r>
          </a:p>
          <a:p>
            <a:pPr>
              <a:spcBef>
                <a:spcPts val="1000"/>
              </a:spcBef>
              <a:buClr>
                <a:schemeClr val="accent1"/>
              </a:buClr>
            </a:pPr>
            <a:r>
              <a:rPr lang="en-US" sz="2400" dirty="0">
                <a:solidFill>
                  <a:srgbClr val="FFFFFF"/>
                </a:solidFill>
                <a:latin typeface="Calibri" panose="020F0502020204030204" pitchFamily="34" charset="0"/>
                <a:cs typeface="Calibri" panose="020F0502020204030204" pitchFamily="34" charset="0"/>
              </a:rPr>
              <a:t>A few seconds later the reply arrived. </a:t>
            </a:r>
            <a:r>
              <a:rPr lang="en-US" sz="2400" i="1" dirty="0">
                <a:solidFill>
                  <a:srgbClr val="FFFFFF"/>
                </a:solidFill>
                <a:latin typeface="Calibri" panose="020F0502020204030204" pitchFamily="34" charset="0"/>
                <a:cs typeface="Calibri" panose="020F0502020204030204" pitchFamily="34" charset="0"/>
              </a:rPr>
              <a:t>"We've been trying to reach you about your car warranty."</a:t>
            </a:r>
          </a:p>
        </p:txBody>
      </p:sp>
    </p:spTree>
    <p:extLst>
      <p:ext uri="{BB962C8B-B14F-4D97-AF65-F5344CB8AC3E}">
        <p14:creationId xmlns:p14="http://schemas.microsoft.com/office/powerpoint/2010/main" val="3597976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E701-5C58-2F5E-6D4A-7E9C2C93F728}"/>
              </a:ext>
            </a:extLst>
          </p:cNvPr>
          <p:cNvSpPr>
            <a:spLocks noGrp="1"/>
          </p:cNvSpPr>
          <p:nvPr>
            <p:ph type="title"/>
          </p:nvPr>
        </p:nvSpPr>
        <p:spPr/>
        <p:txBody>
          <a:bodyPr/>
          <a:lstStyle/>
          <a:p>
            <a:r>
              <a:rPr lang="en-US" dirty="0"/>
              <a:t>Why Me?  </a:t>
            </a:r>
            <a:r>
              <a:rPr lang="en-US" sz="4800" dirty="0"/>
              <a:t>🤪</a:t>
            </a:r>
          </a:p>
        </p:txBody>
      </p:sp>
      <p:sp>
        <p:nvSpPr>
          <p:cNvPr id="3" name="Content Placeholder 2">
            <a:extLst>
              <a:ext uri="{FF2B5EF4-FFF2-40B4-BE49-F238E27FC236}">
                <a16:creationId xmlns:a16="http://schemas.microsoft.com/office/drawing/2014/main" id="{F4B53E5E-27D5-B47B-ABAA-E4698BC287C9}"/>
              </a:ext>
            </a:extLst>
          </p:cNvPr>
          <p:cNvSpPr>
            <a:spLocks noGrp="1"/>
          </p:cNvSpPr>
          <p:nvPr>
            <p:ph idx="1"/>
          </p:nvPr>
        </p:nvSpPr>
        <p:spPr/>
        <p:txBody>
          <a:bodyPr>
            <a:normAutofit/>
          </a:bodyPr>
          <a:lstStyle/>
          <a:p>
            <a:pPr rtl="0" eaLnBrk="1" latinLnBrk="0" hangingPunct="1"/>
            <a:r>
              <a:rPr lang="en-US" sz="2400" kern="1200" dirty="0">
                <a:solidFill>
                  <a:schemeClr val="tx1">
                    <a:lumMod val="75000"/>
                    <a:lumOff val="25000"/>
                  </a:schemeClr>
                </a:solidFill>
                <a:effectLst/>
                <a:latin typeface="+mn-lt"/>
                <a:ea typeface="+mn-ea"/>
                <a:cs typeface="+mn-cs"/>
              </a:rPr>
              <a:t>1983 – memorized 5wpm Morse code for Novice license</a:t>
            </a:r>
            <a:endParaRPr lang="en-US" sz="2400" dirty="0">
              <a:effectLst/>
            </a:endParaRPr>
          </a:p>
          <a:p>
            <a:r>
              <a:rPr lang="en-US" dirty="0"/>
              <a:t>1986 – started learning Morse code </a:t>
            </a:r>
            <a:r>
              <a:rPr lang="en-US" b="1" dirty="0">
                <a:solidFill>
                  <a:schemeClr val="accent1"/>
                </a:solidFill>
              </a:rPr>
              <a:t>again</a:t>
            </a:r>
          </a:p>
          <a:p>
            <a:r>
              <a:rPr lang="en-US" dirty="0"/>
              <a:t>2001 – let my license expire</a:t>
            </a:r>
            <a:r>
              <a:rPr lang="en-US" sz="2400" kern="1200" dirty="0">
                <a:solidFill>
                  <a:schemeClr val="tx1">
                    <a:lumMod val="75000"/>
                    <a:lumOff val="25000"/>
                  </a:schemeClr>
                </a:solidFill>
                <a:effectLst/>
                <a:latin typeface="+mn-lt"/>
                <a:ea typeface="+mn-ea"/>
                <a:cs typeface="+mn-cs"/>
              </a:rPr>
              <a:t> </a:t>
            </a:r>
            <a:r>
              <a:rPr lang="en-US" dirty="0"/>
              <a:t> </a:t>
            </a:r>
          </a:p>
          <a:p>
            <a:pPr rtl="0" eaLnBrk="1" latinLnBrk="0" hangingPunct="1"/>
            <a:r>
              <a:rPr lang="en-US" sz="2400" kern="1200" dirty="0">
                <a:solidFill>
                  <a:schemeClr val="tx1">
                    <a:lumMod val="75000"/>
                    <a:lumOff val="25000"/>
                  </a:schemeClr>
                </a:solidFill>
                <a:effectLst/>
                <a:latin typeface="+mn-lt"/>
                <a:ea typeface="+mn-ea"/>
                <a:cs typeface="+mn-cs"/>
              </a:rPr>
              <a:t>2020 – Covid Summer &gt;&gt; Technician, General, and Extra</a:t>
            </a:r>
            <a:endParaRPr lang="en-US" sz="2400" dirty="0">
              <a:effectLst/>
            </a:endParaRPr>
          </a:p>
          <a:p>
            <a:pPr rtl="0" eaLnBrk="1" latinLnBrk="0" hangingPunct="1"/>
            <a:r>
              <a:rPr lang="en-US" sz="2400" kern="1200" dirty="0">
                <a:solidFill>
                  <a:schemeClr val="tx1">
                    <a:lumMod val="75000"/>
                    <a:lumOff val="25000"/>
                  </a:schemeClr>
                </a:solidFill>
                <a:effectLst/>
                <a:latin typeface="+mn-lt"/>
                <a:ea typeface="+mn-ea"/>
                <a:cs typeface="+mn-cs"/>
              </a:rPr>
              <a:t>2021 – built Morserino-32 with Jerry (KF4BOE)</a:t>
            </a:r>
            <a:br>
              <a:rPr lang="en-US" sz="2400" kern="1200" dirty="0">
                <a:solidFill>
                  <a:schemeClr val="tx1">
                    <a:lumMod val="75000"/>
                    <a:lumOff val="25000"/>
                  </a:schemeClr>
                </a:solidFill>
                <a:effectLst/>
                <a:latin typeface="+mn-lt"/>
                <a:ea typeface="+mn-ea"/>
                <a:cs typeface="+mn-cs"/>
              </a:rPr>
            </a:br>
            <a:r>
              <a:rPr lang="en-US" sz="2400" kern="1200" dirty="0">
                <a:solidFill>
                  <a:schemeClr val="tx1">
                    <a:lumMod val="75000"/>
                    <a:lumOff val="25000"/>
                  </a:schemeClr>
                </a:solidFill>
                <a:effectLst/>
                <a:latin typeface="+mn-lt"/>
                <a:ea typeface="+mn-ea"/>
                <a:cs typeface="+mn-cs"/>
              </a:rPr>
              <a:t>		     began learning Morse code </a:t>
            </a:r>
            <a:r>
              <a:rPr lang="en-US" sz="2400" b="1" kern="1200" dirty="0">
                <a:solidFill>
                  <a:schemeClr val="accent1"/>
                </a:solidFill>
                <a:effectLst/>
                <a:latin typeface="+mn-lt"/>
                <a:ea typeface="+mn-ea"/>
                <a:cs typeface="+mn-cs"/>
              </a:rPr>
              <a:t>again</a:t>
            </a:r>
            <a:endParaRPr lang="en-US" sz="2400" b="1" dirty="0">
              <a:solidFill>
                <a:schemeClr val="accent1"/>
              </a:solidFill>
              <a:effectLst/>
            </a:endParaRPr>
          </a:p>
          <a:p>
            <a:r>
              <a:rPr lang="en-US" dirty="0"/>
              <a:t>2023 – interested in QRP CW POTA</a:t>
            </a:r>
            <a:br>
              <a:rPr lang="en-US" dirty="0"/>
            </a:br>
            <a:r>
              <a:rPr lang="en-US" dirty="0"/>
              <a:t>	           now I am learning Morse code…</a:t>
            </a:r>
          </a:p>
        </p:txBody>
      </p:sp>
      <p:sp>
        <p:nvSpPr>
          <p:cNvPr id="6" name="TextBox 5">
            <a:extLst>
              <a:ext uri="{FF2B5EF4-FFF2-40B4-BE49-F238E27FC236}">
                <a16:creationId xmlns:a16="http://schemas.microsoft.com/office/drawing/2014/main" id="{F73DE0EB-595B-6144-525B-4A3D94E10AFB}"/>
              </a:ext>
            </a:extLst>
          </p:cNvPr>
          <p:cNvSpPr txBox="1"/>
          <p:nvPr/>
        </p:nvSpPr>
        <p:spPr>
          <a:xfrm>
            <a:off x="9156479" y="5623118"/>
            <a:ext cx="3035521" cy="830997"/>
          </a:xfrm>
          <a:prstGeom prst="rect">
            <a:avLst/>
          </a:prstGeom>
          <a:noFill/>
        </p:spPr>
        <p:txBody>
          <a:bodyPr wrap="square" rtlCol="0">
            <a:spAutoFit/>
          </a:bodyPr>
          <a:lstStyle/>
          <a:p>
            <a:r>
              <a:rPr lang="en-US" sz="4800" b="1" i="1" dirty="0">
                <a:solidFill>
                  <a:schemeClr val="accent1"/>
                </a:solidFill>
              </a:rPr>
              <a:t>again</a:t>
            </a:r>
          </a:p>
        </p:txBody>
      </p:sp>
      <p:sp>
        <p:nvSpPr>
          <p:cNvPr id="8" name="Rectangle 7">
            <a:extLst>
              <a:ext uri="{FF2B5EF4-FFF2-40B4-BE49-F238E27FC236}">
                <a16:creationId xmlns:a16="http://schemas.microsoft.com/office/drawing/2014/main" id="{00D34B10-CD89-E63A-706E-BE62E20FBC97}"/>
              </a:ext>
            </a:extLst>
          </p:cNvPr>
          <p:cNvSpPr/>
          <p:nvPr/>
        </p:nvSpPr>
        <p:spPr>
          <a:xfrm>
            <a:off x="3028123" y="5137527"/>
            <a:ext cx="662608" cy="795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189F28-DA08-E84D-D48D-A24B2E09C6D1}"/>
              </a:ext>
            </a:extLst>
          </p:cNvPr>
          <p:cNvSpPr txBox="1"/>
          <p:nvPr/>
        </p:nvSpPr>
        <p:spPr>
          <a:xfrm>
            <a:off x="2975115" y="5293542"/>
            <a:ext cx="907772" cy="461665"/>
          </a:xfrm>
          <a:prstGeom prst="rect">
            <a:avLst/>
          </a:prstGeom>
          <a:noFill/>
        </p:spPr>
        <p:txBody>
          <a:bodyPr wrap="square" rtlCol="0">
            <a:spAutoFit/>
          </a:bodyPr>
          <a:lstStyle/>
          <a:p>
            <a:r>
              <a:rPr lang="en-US" sz="2400" dirty="0"/>
              <a:t>2024</a:t>
            </a:r>
          </a:p>
        </p:txBody>
      </p:sp>
      <p:sp>
        <p:nvSpPr>
          <p:cNvPr id="11" name="TextBox 10">
            <a:extLst>
              <a:ext uri="{FF2B5EF4-FFF2-40B4-BE49-F238E27FC236}">
                <a16:creationId xmlns:a16="http://schemas.microsoft.com/office/drawing/2014/main" id="{9440B1E2-B2A2-149B-DD7D-FB81FADE7424}"/>
              </a:ext>
            </a:extLst>
          </p:cNvPr>
          <p:cNvSpPr txBox="1"/>
          <p:nvPr/>
        </p:nvSpPr>
        <p:spPr>
          <a:xfrm>
            <a:off x="2958165" y="5635970"/>
            <a:ext cx="907771" cy="461665"/>
          </a:xfrm>
          <a:prstGeom prst="rect">
            <a:avLst/>
          </a:prstGeom>
          <a:noFill/>
        </p:spPr>
        <p:txBody>
          <a:bodyPr wrap="square" rtlCol="0">
            <a:spAutoFit/>
          </a:bodyPr>
          <a:lstStyle/>
          <a:p>
            <a:r>
              <a:rPr lang="en-US" sz="2400" dirty="0"/>
              <a:t>2025</a:t>
            </a:r>
          </a:p>
        </p:txBody>
      </p:sp>
      <p:sp>
        <p:nvSpPr>
          <p:cNvPr id="12" name="Rectangle 11">
            <a:extLst>
              <a:ext uri="{FF2B5EF4-FFF2-40B4-BE49-F238E27FC236}">
                <a16:creationId xmlns:a16="http://schemas.microsoft.com/office/drawing/2014/main" id="{1645FC09-9DFB-62C7-887A-C579CE2DEBC4}"/>
              </a:ext>
            </a:extLst>
          </p:cNvPr>
          <p:cNvSpPr/>
          <p:nvPr/>
        </p:nvSpPr>
        <p:spPr>
          <a:xfrm>
            <a:off x="3097697" y="5484617"/>
            <a:ext cx="662608" cy="795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626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1A55-4051-9176-56CF-76979089DCA3}"/>
              </a:ext>
            </a:extLst>
          </p:cNvPr>
          <p:cNvSpPr>
            <a:spLocks noGrp="1"/>
          </p:cNvSpPr>
          <p:nvPr>
            <p:ph type="title"/>
          </p:nvPr>
        </p:nvSpPr>
        <p:spPr>
          <a:xfrm>
            <a:off x="2019301" y="624110"/>
            <a:ext cx="3810000" cy="1280890"/>
          </a:xfrm>
        </p:spPr>
        <p:txBody>
          <a:bodyPr>
            <a:normAutofit/>
          </a:bodyPr>
          <a:lstStyle/>
          <a:p>
            <a:r>
              <a:rPr lang="en-US"/>
              <a:t>Hello</a:t>
            </a:r>
          </a:p>
        </p:txBody>
      </p:sp>
      <p:sp>
        <p:nvSpPr>
          <p:cNvPr id="3" name="Content Placeholder 2">
            <a:extLst>
              <a:ext uri="{FF2B5EF4-FFF2-40B4-BE49-F238E27FC236}">
                <a16:creationId xmlns:a16="http://schemas.microsoft.com/office/drawing/2014/main" id="{7B5349B1-FDD0-A039-06F2-06773B42AC30}"/>
              </a:ext>
            </a:extLst>
          </p:cNvPr>
          <p:cNvSpPr>
            <a:spLocks noGrp="1"/>
          </p:cNvSpPr>
          <p:nvPr>
            <p:ph idx="1"/>
          </p:nvPr>
        </p:nvSpPr>
        <p:spPr>
          <a:xfrm>
            <a:off x="2019302" y="2133600"/>
            <a:ext cx="3572029" cy="3777622"/>
          </a:xfrm>
        </p:spPr>
        <p:txBody>
          <a:bodyPr>
            <a:normAutofit/>
          </a:bodyPr>
          <a:lstStyle/>
          <a:p>
            <a:r>
              <a:rPr lang="en-US" dirty="0"/>
              <a:t>Jerry Poplin</a:t>
            </a:r>
            <a:br>
              <a:rPr lang="en-US" dirty="0"/>
            </a:br>
            <a:endParaRPr lang="en-US" dirty="0"/>
          </a:p>
          <a:p>
            <a:r>
              <a:rPr lang="en-US" dirty="0"/>
              <a:t>KF4BOE</a:t>
            </a:r>
            <a:br>
              <a:rPr lang="en-US" dirty="0"/>
            </a:br>
            <a:endParaRPr lang="en-US" dirty="0"/>
          </a:p>
          <a:p>
            <a:r>
              <a:rPr lang="en-US" dirty="0"/>
              <a:t>My story is very similar to Keith’s</a:t>
            </a:r>
          </a:p>
          <a:p>
            <a:pPr marL="0" indent="0">
              <a:buNone/>
            </a:pPr>
            <a:br>
              <a:rPr lang="en-US" dirty="0"/>
            </a:br>
            <a:br>
              <a:rPr lang="en-US" dirty="0"/>
            </a:br>
            <a:endParaRPr lang="en-US" dirty="0"/>
          </a:p>
        </p:txBody>
      </p:sp>
      <p:pic>
        <p:nvPicPr>
          <p:cNvPr id="5" name="Picture 4">
            <a:extLst>
              <a:ext uri="{FF2B5EF4-FFF2-40B4-BE49-F238E27FC236}">
                <a16:creationId xmlns:a16="http://schemas.microsoft.com/office/drawing/2014/main" id="{6E503B76-A54B-BE7B-1157-EE7FE5656D71}"/>
              </a:ext>
            </a:extLst>
          </p:cNvPr>
          <p:cNvPicPr>
            <a:picLocks noChangeAspect="1"/>
          </p:cNvPicPr>
          <p:nvPr/>
        </p:nvPicPr>
        <p:blipFill>
          <a:blip r:embed="rId3"/>
          <a:srcRect t="13902" b="13902"/>
          <a:stretch/>
        </p:blipFill>
        <p:spPr>
          <a:xfrm>
            <a:off x="6091916" y="645106"/>
            <a:ext cx="5451627" cy="5247747"/>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0005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704D8A-9BFC-439A-A95B-B06327771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C6E23AB-CE8E-3F1D-8E73-A98C4E5114E0}"/>
              </a:ext>
            </a:extLst>
          </p:cNvPr>
          <p:cNvSpPr>
            <a:spLocks noGrp="1"/>
          </p:cNvSpPr>
          <p:nvPr>
            <p:ph type="title"/>
          </p:nvPr>
        </p:nvSpPr>
        <p:spPr>
          <a:xfrm>
            <a:off x="649224" y="645106"/>
            <a:ext cx="6574536" cy="1259894"/>
          </a:xfrm>
        </p:spPr>
        <p:txBody>
          <a:bodyPr>
            <a:normAutofit/>
          </a:bodyPr>
          <a:lstStyle/>
          <a:p>
            <a:r>
              <a:rPr lang="en-US" dirty="0"/>
              <a:t>Why Learn Morse Code</a:t>
            </a:r>
          </a:p>
        </p:txBody>
      </p:sp>
      <p:sp>
        <p:nvSpPr>
          <p:cNvPr id="11" name="Rectangle 10">
            <a:extLst>
              <a:ext uri="{FF2B5EF4-FFF2-40B4-BE49-F238E27FC236}">
                <a16:creationId xmlns:a16="http://schemas.microsoft.com/office/drawing/2014/main" id="{A61FE79C-AE92-465F-B254-E0D3FFE12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A9C7FDA-F1F4-9486-60DD-3F6395EC7AC5}"/>
              </a:ext>
            </a:extLst>
          </p:cNvPr>
          <p:cNvSpPr>
            <a:spLocks noGrp="1"/>
          </p:cNvSpPr>
          <p:nvPr>
            <p:ph idx="1"/>
          </p:nvPr>
        </p:nvSpPr>
        <p:spPr>
          <a:xfrm>
            <a:off x="649224" y="2133600"/>
            <a:ext cx="6574535" cy="3759253"/>
          </a:xfrm>
        </p:spPr>
        <p:txBody>
          <a:bodyPr>
            <a:normAutofit/>
          </a:bodyPr>
          <a:lstStyle/>
          <a:p>
            <a:pPr>
              <a:lnSpc>
                <a:spcPct val="90000"/>
              </a:lnSpc>
            </a:pPr>
            <a:r>
              <a:rPr lang="en-US" sz="1800" dirty="0"/>
              <a:t>Challenging </a:t>
            </a:r>
            <a:r>
              <a:rPr lang="en-US" sz="1800" dirty="0">
                <a:sym typeface="Wingdings" pitchFamily="2" charset="2"/>
              </a:rPr>
              <a:t></a:t>
            </a:r>
            <a:r>
              <a:rPr lang="en-US" sz="1800" dirty="0"/>
              <a:t> Rewarding</a:t>
            </a:r>
            <a:br>
              <a:rPr lang="en-US" sz="1800" dirty="0"/>
            </a:br>
            <a:endParaRPr lang="en-US" sz="1800" dirty="0"/>
          </a:p>
          <a:p>
            <a:pPr>
              <a:lnSpc>
                <a:spcPct val="90000"/>
              </a:lnSpc>
            </a:pPr>
            <a:r>
              <a:rPr lang="en-US" sz="1800" dirty="0"/>
              <a:t>POTA / SOTA / IOTA</a:t>
            </a:r>
            <a:br>
              <a:rPr lang="en-US" sz="1800" dirty="0"/>
            </a:br>
            <a:endParaRPr lang="en-US" sz="1800" dirty="0"/>
          </a:p>
          <a:p>
            <a:pPr>
              <a:lnSpc>
                <a:spcPct val="90000"/>
              </a:lnSpc>
            </a:pPr>
            <a:r>
              <a:rPr lang="en-US" sz="1800" dirty="0"/>
              <a:t>More bang per watt – bandwidth 3kHz vs 100Hz</a:t>
            </a:r>
          </a:p>
          <a:p>
            <a:pPr lvl="1">
              <a:lnSpc>
                <a:spcPct val="90000"/>
              </a:lnSpc>
            </a:pPr>
            <a:r>
              <a:rPr lang="en-US" dirty="0"/>
              <a:t>Easier DX</a:t>
            </a:r>
          </a:p>
          <a:p>
            <a:pPr lvl="1">
              <a:lnSpc>
                <a:spcPct val="90000"/>
              </a:lnSpc>
            </a:pPr>
            <a:r>
              <a:rPr lang="en-US" dirty="0"/>
              <a:t>QRP (&lt;5W)  &amp;  </a:t>
            </a:r>
            <a:r>
              <a:rPr lang="en-US" dirty="0" err="1"/>
              <a:t>QRPp</a:t>
            </a:r>
            <a:r>
              <a:rPr lang="en-US" dirty="0"/>
              <a:t> (&lt;1W)</a:t>
            </a:r>
            <a:br>
              <a:rPr lang="en-US" dirty="0"/>
            </a:br>
            <a:endParaRPr lang="en-US" dirty="0"/>
          </a:p>
          <a:p>
            <a:pPr>
              <a:lnSpc>
                <a:spcPct val="90000"/>
              </a:lnSpc>
            </a:pPr>
            <a:r>
              <a:rPr lang="en-US" sz="1800" dirty="0"/>
              <a:t>Gear can be small, simple, and cheap</a:t>
            </a:r>
            <a:br>
              <a:rPr lang="en-US" sz="1800" dirty="0"/>
            </a:br>
            <a:endParaRPr lang="en-US" sz="1800" dirty="0"/>
          </a:p>
        </p:txBody>
      </p:sp>
      <p:pic>
        <p:nvPicPr>
          <p:cNvPr id="4" name="Picture 3" descr="A cartoon of santa claus and reindeer&#10;&#10;Description automatically generated">
            <a:extLst>
              <a:ext uri="{FF2B5EF4-FFF2-40B4-BE49-F238E27FC236}">
                <a16:creationId xmlns:a16="http://schemas.microsoft.com/office/drawing/2014/main" id="{EA5BE9D3-9171-A42E-9F19-421C6A3144A5}"/>
              </a:ext>
            </a:extLst>
          </p:cNvPr>
          <p:cNvPicPr>
            <a:picLocks noChangeAspect="1"/>
          </p:cNvPicPr>
          <p:nvPr/>
        </p:nvPicPr>
        <p:blipFill>
          <a:blip r:embed="rId3"/>
          <a:srcRect l="16225" r="10741" b="2"/>
          <a:stretch/>
        </p:blipFill>
        <p:spPr>
          <a:xfrm>
            <a:off x="7562088" y="979392"/>
            <a:ext cx="3981455" cy="4579174"/>
          </a:xfrm>
          <a:prstGeom prst="rect">
            <a:avLst/>
          </a:prstGeom>
        </p:spPr>
      </p:pic>
      <p:sp>
        <p:nvSpPr>
          <p:cNvPr id="13" name="Freeform 43">
            <a:extLst>
              <a:ext uri="{FF2B5EF4-FFF2-40B4-BE49-F238E27FC236}">
                <a16:creationId xmlns:a16="http://schemas.microsoft.com/office/drawing/2014/main" id="{8593629A-2C00-4824-90EF-8547026D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2880" y="6061223"/>
            <a:ext cx="855156" cy="506277"/>
          </a:xfrm>
          <a:custGeom>
            <a:avLst/>
            <a:gdLst>
              <a:gd name="connsiteX0" fmla="*/ 0 w 855156"/>
              <a:gd name="connsiteY0" fmla="*/ 506277 h 506277"/>
              <a:gd name="connsiteX1" fmla="*/ 509169 w 855156"/>
              <a:gd name="connsiteY1" fmla="*/ 505572 h 506277"/>
              <a:gd name="connsiteX2" fmla="*/ 599864 w 855156"/>
              <a:gd name="connsiteY2" fmla="*/ 505572 h 506277"/>
              <a:gd name="connsiteX3" fmla="*/ 614121 w 855156"/>
              <a:gd name="connsiteY3" fmla="*/ 500804 h 506277"/>
              <a:gd name="connsiteX4" fmla="*/ 619102 w 855156"/>
              <a:gd name="connsiteY4" fmla="*/ 496035 h 506277"/>
              <a:gd name="connsiteX5" fmla="*/ 848071 w 855156"/>
              <a:gd name="connsiteY5" fmla="*/ 267092 h 506277"/>
              <a:gd name="connsiteX6" fmla="*/ 848071 w 855156"/>
              <a:gd name="connsiteY6" fmla="*/ 238480 h 506277"/>
              <a:gd name="connsiteX7" fmla="*/ 619102 w 855156"/>
              <a:gd name="connsiteY7" fmla="*/ 9537 h 506277"/>
              <a:gd name="connsiteX8" fmla="*/ 614121 w 855156"/>
              <a:gd name="connsiteY8" fmla="*/ 4769 h 506277"/>
              <a:gd name="connsiteX9" fmla="*/ 599864 w 855156"/>
              <a:gd name="connsiteY9" fmla="*/ 0 h 506277"/>
              <a:gd name="connsiteX10" fmla="*/ 509169 w 855156"/>
              <a:gd name="connsiteY10" fmla="*/ 0 h 506277"/>
              <a:gd name="connsiteX11" fmla="*/ 0 w 855156"/>
              <a:gd name="connsiteY11" fmla="*/ 144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5156" h="506277">
                <a:moveTo>
                  <a:pt x="0" y="506277"/>
                </a:moveTo>
                <a:lnTo>
                  <a:pt x="509169" y="505572"/>
                </a:lnTo>
                <a:lnTo>
                  <a:pt x="599864" y="505572"/>
                </a:lnTo>
                <a:cubicBezTo>
                  <a:pt x="604673" y="505572"/>
                  <a:pt x="609483" y="500804"/>
                  <a:pt x="614121" y="500804"/>
                </a:cubicBezTo>
                <a:cubicBezTo>
                  <a:pt x="614121" y="496035"/>
                  <a:pt x="619102" y="496035"/>
                  <a:pt x="619102" y="496035"/>
                </a:cubicBezTo>
                <a:lnTo>
                  <a:pt x="848071" y="267092"/>
                </a:lnTo>
                <a:cubicBezTo>
                  <a:pt x="857518" y="257555"/>
                  <a:pt x="857518" y="248018"/>
                  <a:pt x="848071" y="238480"/>
                </a:cubicBezTo>
                <a:lnTo>
                  <a:pt x="619102" y="9537"/>
                </a:lnTo>
                <a:cubicBezTo>
                  <a:pt x="617556" y="7914"/>
                  <a:pt x="615667" y="6392"/>
                  <a:pt x="614121" y="4769"/>
                </a:cubicBezTo>
                <a:cubicBezTo>
                  <a:pt x="609483" y="0"/>
                  <a:pt x="604673" y="0"/>
                  <a:pt x="599864" y="0"/>
                </a:cubicBezTo>
                <a:lnTo>
                  <a:pt x="509169" y="0"/>
                </a:lnTo>
                <a:lnTo>
                  <a:pt x="0" y="1447"/>
                </a:lnTo>
                <a:close/>
              </a:path>
            </a:pathLst>
          </a:custGeom>
          <a:solidFill>
            <a:schemeClr val="accent1"/>
          </a:solidFill>
          <a:ln>
            <a:noFill/>
          </a:ln>
        </p:spPr>
      </p:sp>
    </p:spTree>
    <p:extLst>
      <p:ext uri="{BB962C8B-B14F-4D97-AF65-F5344CB8AC3E}">
        <p14:creationId xmlns:p14="http://schemas.microsoft.com/office/powerpoint/2010/main" val="2791316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7F40-0E16-BB1C-B624-8E75A3572089}"/>
              </a:ext>
            </a:extLst>
          </p:cNvPr>
          <p:cNvSpPr>
            <a:spLocks noGrp="1"/>
          </p:cNvSpPr>
          <p:nvPr>
            <p:ph type="title"/>
          </p:nvPr>
        </p:nvSpPr>
        <p:spPr>
          <a:xfrm>
            <a:off x="1217612" y="243840"/>
            <a:ext cx="3026727" cy="2087880"/>
          </a:xfrm>
        </p:spPr>
        <p:txBody>
          <a:bodyPr>
            <a:normAutofit/>
          </a:bodyPr>
          <a:lstStyle/>
          <a:p>
            <a:r>
              <a:rPr lang="en-US" sz="3200" dirty="0"/>
              <a:t>Micro SOTA</a:t>
            </a:r>
            <a:br>
              <a:rPr lang="en-US" sz="3200" dirty="0"/>
            </a:br>
            <a:r>
              <a:rPr lang="en-US" sz="3200" dirty="0"/>
              <a:t>850 </a:t>
            </a:r>
            <a:r>
              <a:rPr lang="en-US" sz="3200" dirty="0" err="1"/>
              <a:t>mW</a:t>
            </a:r>
            <a:br>
              <a:rPr lang="en-US" sz="3200" dirty="0"/>
            </a:br>
            <a:r>
              <a:rPr lang="en-US" sz="3200" dirty="0"/>
              <a:t>2.7 grams</a:t>
            </a:r>
          </a:p>
        </p:txBody>
      </p:sp>
      <p:pic>
        <p:nvPicPr>
          <p:cNvPr id="5" name="Picture 4">
            <a:extLst>
              <a:ext uri="{FF2B5EF4-FFF2-40B4-BE49-F238E27FC236}">
                <a16:creationId xmlns:a16="http://schemas.microsoft.com/office/drawing/2014/main" id="{181A295E-4A74-D69E-7BD2-C2265EBB8DB5}"/>
              </a:ext>
            </a:extLst>
          </p:cNvPr>
          <p:cNvPicPr>
            <a:picLocks noChangeAspect="1"/>
          </p:cNvPicPr>
          <p:nvPr/>
        </p:nvPicPr>
        <p:blipFill rotWithShape="1">
          <a:blip r:embed="rId2"/>
          <a:srcRect t="28071" r="6669" b="6501"/>
          <a:stretch/>
        </p:blipFill>
        <p:spPr>
          <a:xfrm>
            <a:off x="4991100" y="106690"/>
            <a:ext cx="6797040" cy="3267371"/>
          </a:xfrm>
          <a:prstGeom prst="rect">
            <a:avLst/>
          </a:prstGeom>
        </p:spPr>
      </p:pic>
      <p:pic>
        <p:nvPicPr>
          <p:cNvPr id="6" name="Picture 5" descr="A hand holding a small electronic device&#10;&#10;Description automatically generated">
            <a:extLst>
              <a:ext uri="{FF2B5EF4-FFF2-40B4-BE49-F238E27FC236}">
                <a16:creationId xmlns:a16="http://schemas.microsoft.com/office/drawing/2014/main" id="{730E2846-B67C-FF1B-A90D-AD7A514198A5}"/>
              </a:ext>
            </a:extLst>
          </p:cNvPr>
          <p:cNvPicPr>
            <a:picLocks noChangeAspect="1"/>
          </p:cNvPicPr>
          <p:nvPr/>
        </p:nvPicPr>
        <p:blipFill rotWithShape="1">
          <a:blip r:embed="rId3"/>
          <a:srcRect t="24500" r="23292" b="2823"/>
          <a:stretch/>
        </p:blipFill>
        <p:spPr>
          <a:xfrm>
            <a:off x="4991100" y="3483940"/>
            <a:ext cx="5796104" cy="3322320"/>
          </a:xfrm>
          <a:prstGeom prst="rect">
            <a:avLst/>
          </a:prstGeom>
        </p:spPr>
      </p:pic>
      <p:sp>
        <p:nvSpPr>
          <p:cNvPr id="9" name="TextBox 8">
            <a:extLst>
              <a:ext uri="{FF2B5EF4-FFF2-40B4-BE49-F238E27FC236}">
                <a16:creationId xmlns:a16="http://schemas.microsoft.com/office/drawing/2014/main" id="{EA95D369-393A-2B1E-6E85-E5904B0BCF57}"/>
              </a:ext>
            </a:extLst>
          </p:cNvPr>
          <p:cNvSpPr txBox="1"/>
          <p:nvPr/>
        </p:nvSpPr>
        <p:spPr>
          <a:xfrm rot="18434856">
            <a:off x="6050493" y="2490012"/>
            <a:ext cx="975360" cy="369332"/>
          </a:xfrm>
          <a:prstGeom prst="rect">
            <a:avLst/>
          </a:prstGeom>
          <a:noFill/>
        </p:spPr>
        <p:txBody>
          <a:bodyPr wrap="square" rtlCol="0">
            <a:spAutoFit/>
          </a:bodyPr>
          <a:lstStyle/>
          <a:p>
            <a:r>
              <a:rPr lang="en-US" b="1" dirty="0">
                <a:solidFill>
                  <a:srgbClr val="C00000"/>
                </a:solidFill>
              </a:rPr>
              <a:t>key</a:t>
            </a:r>
            <a:r>
              <a:rPr lang="en-US" dirty="0">
                <a:solidFill>
                  <a:srgbClr val="C00000"/>
                </a:solidFill>
              </a:rPr>
              <a:t> </a:t>
            </a:r>
            <a:r>
              <a:rPr lang="en-US" dirty="0">
                <a:solidFill>
                  <a:srgbClr val="C00000"/>
                </a:solidFill>
                <a:sym typeface="Wingdings" pitchFamily="2" charset="2"/>
              </a:rPr>
              <a:t></a:t>
            </a:r>
            <a:endParaRPr lang="en-US" dirty="0">
              <a:solidFill>
                <a:srgbClr val="C00000"/>
              </a:solidFill>
            </a:endParaRPr>
          </a:p>
        </p:txBody>
      </p:sp>
    </p:spTree>
    <p:extLst>
      <p:ext uri="{BB962C8B-B14F-4D97-AF65-F5344CB8AC3E}">
        <p14:creationId xmlns:p14="http://schemas.microsoft.com/office/powerpoint/2010/main" val="2147670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B133-8113-8037-E568-17223952F37E}"/>
              </a:ext>
            </a:extLst>
          </p:cNvPr>
          <p:cNvSpPr>
            <a:spLocks noGrp="1"/>
          </p:cNvSpPr>
          <p:nvPr>
            <p:ph type="title"/>
          </p:nvPr>
        </p:nvSpPr>
        <p:spPr/>
        <p:txBody>
          <a:bodyPr/>
          <a:lstStyle/>
          <a:p>
            <a:r>
              <a:rPr lang="en-US" dirty="0"/>
              <a:t>It’s Magic</a:t>
            </a:r>
          </a:p>
        </p:txBody>
      </p:sp>
      <p:sp>
        <p:nvSpPr>
          <p:cNvPr id="3" name="Content Placeholder 2">
            <a:extLst>
              <a:ext uri="{FF2B5EF4-FFF2-40B4-BE49-F238E27FC236}">
                <a16:creationId xmlns:a16="http://schemas.microsoft.com/office/drawing/2014/main" id="{4CC4058C-E583-1900-C938-D4A29B6D48DA}"/>
              </a:ext>
            </a:extLst>
          </p:cNvPr>
          <p:cNvSpPr>
            <a:spLocks noGrp="1"/>
          </p:cNvSpPr>
          <p:nvPr>
            <p:ph idx="1"/>
          </p:nvPr>
        </p:nvSpPr>
        <p:spPr/>
        <p:txBody>
          <a:bodyPr/>
          <a:lstStyle/>
          <a:p>
            <a:r>
              <a:rPr lang="en-US" dirty="0"/>
              <a:t>Modern, but old</a:t>
            </a:r>
          </a:p>
          <a:p>
            <a:r>
              <a:rPr lang="en-US" dirty="0"/>
              <a:t>Used by generations past</a:t>
            </a:r>
          </a:p>
          <a:p>
            <a:r>
              <a:rPr lang="en-US" dirty="0"/>
              <a:t>Free as in freedom</a:t>
            </a:r>
          </a:p>
          <a:p>
            <a:endParaRPr lang="en-US" dirty="0"/>
          </a:p>
        </p:txBody>
      </p:sp>
    </p:spTree>
    <p:extLst>
      <p:ext uri="{BB962C8B-B14F-4D97-AF65-F5344CB8AC3E}">
        <p14:creationId xmlns:p14="http://schemas.microsoft.com/office/powerpoint/2010/main" val="501203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87" name="Rectangle 1069">
            <a:extLst>
              <a:ext uri="{FF2B5EF4-FFF2-40B4-BE49-F238E27FC236}">
                <a16:creationId xmlns:a16="http://schemas.microsoft.com/office/drawing/2014/main" id="{C7C71D87-3F49-4BCF-A883-F707E8BF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83AC6B1-1646-2C11-C950-83EE03B239F0}"/>
              </a:ext>
            </a:extLst>
          </p:cNvPr>
          <p:cNvSpPr>
            <a:spLocks noGrp="1"/>
          </p:cNvSpPr>
          <p:nvPr>
            <p:ph type="title"/>
          </p:nvPr>
        </p:nvSpPr>
        <p:spPr>
          <a:xfrm>
            <a:off x="4656667" y="648760"/>
            <a:ext cx="7430173" cy="1280890"/>
          </a:xfrm>
        </p:spPr>
        <p:txBody>
          <a:bodyPr>
            <a:normAutofit/>
          </a:bodyPr>
          <a:lstStyle/>
          <a:p>
            <a:r>
              <a:rPr lang="en-US" dirty="0"/>
              <a:t>How </a:t>
            </a:r>
            <a:r>
              <a:rPr lang="en-US" b="1" dirty="0"/>
              <a:t>NOT</a:t>
            </a:r>
            <a:r>
              <a:rPr lang="en-US" dirty="0"/>
              <a:t> To Learn Morse Code</a:t>
            </a:r>
          </a:p>
        </p:txBody>
      </p:sp>
      <p:sp>
        <p:nvSpPr>
          <p:cNvPr id="1101" name="Freeform 11">
            <a:extLst>
              <a:ext uri="{FF2B5EF4-FFF2-40B4-BE49-F238E27FC236}">
                <a16:creationId xmlns:a16="http://schemas.microsoft.com/office/drawing/2014/main" id="{F9E52235-B88C-4D77-984C-A7C57CA78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06814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028" name="Picture 4">
            <a:extLst>
              <a:ext uri="{FF2B5EF4-FFF2-40B4-BE49-F238E27FC236}">
                <a16:creationId xmlns:a16="http://schemas.microsoft.com/office/drawing/2014/main" id="{FB926FB8-7901-9B86-0E90-A50C54F23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76" r="27561"/>
          <a:stretch/>
        </p:blipFill>
        <p:spPr bwMode="auto">
          <a:xfrm>
            <a:off x="20" y="1730"/>
            <a:ext cx="309047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57E6CBD-D7C2-AFFA-A296-E5629F99B502}"/>
              </a:ext>
            </a:extLst>
          </p:cNvPr>
          <p:cNvSpPr>
            <a:spLocks noGrp="1"/>
          </p:cNvSpPr>
          <p:nvPr>
            <p:ph idx="1"/>
          </p:nvPr>
        </p:nvSpPr>
        <p:spPr>
          <a:xfrm>
            <a:off x="4762499" y="2133600"/>
            <a:ext cx="6742111" cy="3777622"/>
          </a:xfrm>
        </p:spPr>
        <p:txBody>
          <a:bodyPr>
            <a:normAutofit/>
          </a:bodyPr>
          <a:lstStyle/>
          <a:p>
            <a:r>
              <a:rPr lang="en-US" dirty="0"/>
              <a:t>Morse code is an aural language, you need to learn it with your ears, </a:t>
            </a:r>
            <a:r>
              <a:rPr lang="en-US" b="1" dirty="0"/>
              <a:t>not your eyes</a:t>
            </a:r>
            <a:r>
              <a:rPr lang="en-US" dirty="0"/>
              <a:t>.</a:t>
            </a:r>
            <a:br>
              <a:rPr lang="en-US" dirty="0"/>
            </a:br>
            <a:endParaRPr lang="en-US" dirty="0"/>
          </a:p>
          <a:p>
            <a:r>
              <a:rPr lang="en-US" dirty="0"/>
              <a:t>Do not use word or picture association</a:t>
            </a:r>
            <a:br>
              <a:rPr lang="en-US" dirty="0"/>
            </a:br>
            <a:endParaRPr lang="en-US" dirty="0"/>
          </a:p>
          <a:p>
            <a:r>
              <a:rPr lang="en-US" dirty="0"/>
              <a:t>Attempts to learn it using any visual means may work initially but will most likely cause you to hit a wall when trying to increase your speed.</a:t>
            </a:r>
          </a:p>
        </p:txBody>
      </p:sp>
      <p:grpSp>
        <p:nvGrpSpPr>
          <p:cNvPr id="1103" name="Group 1073">
            <a:extLst>
              <a:ext uri="{FF2B5EF4-FFF2-40B4-BE49-F238E27FC236}">
                <a16:creationId xmlns:a16="http://schemas.microsoft.com/office/drawing/2014/main" id="{5552A84B-8851-405D-B8A8-7369A6BC69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68149" y="228600"/>
            <a:ext cx="2851523" cy="6638625"/>
            <a:chOff x="2487613" y="285750"/>
            <a:chExt cx="2428875" cy="5654676"/>
          </a:xfrm>
          <a:solidFill>
            <a:schemeClr val="accent1">
              <a:lumMod val="75000"/>
              <a:alpha val="40000"/>
            </a:schemeClr>
          </a:solidFill>
        </p:grpSpPr>
        <p:sp>
          <p:nvSpPr>
            <p:cNvPr id="1075" name="Freeform 11">
              <a:extLst>
                <a:ext uri="{FF2B5EF4-FFF2-40B4-BE49-F238E27FC236}">
                  <a16:creationId xmlns:a16="http://schemas.microsoft.com/office/drawing/2014/main" id="{7432EB9C-3261-48B0-8C9E-BBAC8EC4B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076" name="Freeform 12">
              <a:extLst>
                <a:ext uri="{FF2B5EF4-FFF2-40B4-BE49-F238E27FC236}">
                  <a16:creationId xmlns:a16="http://schemas.microsoft.com/office/drawing/2014/main" id="{B34577BF-92CE-40E9-8424-AAAA86E1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077" name="Freeform 13">
              <a:extLst>
                <a:ext uri="{FF2B5EF4-FFF2-40B4-BE49-F238E27FC236}">
                  <a16:creationId xmlns:a16="http://schemas.microsoft.com/office/drawing/2014/main" id="{E59688BF-02B8-4177-9BFF-D9388FD18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078" name="Freeform 14">
              <a:extLst>
                <a:ext uri="{FF2B5EF4-FFF2-40B4-BE49-F238E27FC236}">
                  <a16:creationId xmlns:a16="http://schemas.microsoft.com/office/drawing/2014/main" id="{7C1B48D5-4F38-4A42-A235-D150C8FB6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079" name="Freeform 15">
              <a:extLst>
                <a:ext uri="{FF2B5EF4-FFF2-40B4-BE49-F238E27FC236}">
                  <a16:creationId xmlns:a16="http://schemas.microsoft.com/office/drawing/2014/main" id="{D63EC166-228D-4475-A192-3B6C7889A0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080" name="Freeform 16">
              <a:extLst>
                <a:ext uri="{FF2B5EF4-FFF2-40B4-BE49-F238E27FC236}">
                  <a16:creationId xmlns:a16="http://schemas.microsoft.com/office/drawing/2014/main" id="{87553E39-E427-4DBA-BD56-1229E1DAA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081" name="Freeform 17">
              <a:extLst>
                <a:ext uri="{FF2B5EF4-FFF2-40B4-BE49-F238E27FC236}">
                  <a16:creationId xmlns:a16="http://schemas.microsoft.com/office/drawing/2014/main" id="{58FBA27C-5954-4308-919A-DDB27AA10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082" name="Freeform 18">
              <a:extLst>
                <a:ext uri="{FF2B5EF4-FFF2-40B4-BE49-F238E27FC236}">
                  <a16:creationId xmlns:a16="http://schemas.microsoft.com/office/drawing/2014/main" id="{6F9D59A2-6EFA-4E70-BB51-4B2B80AF8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083" name="Freeform 19">
              <a:extLst>
                <a:ext uri="{FF2B5EF4-FFF2-40B4-BE49-F238E27FC236}">
                  <a16:creationId xmlns:a16="http://schemas.microsoft.com/office/drawing/2014/main" id="{58722E97-1E37-4E07-BE1B-49F45712D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084" name="Freeform 20">
              <a:extLst>
                <a:ext uri="{FF2B5EF4-FFF2-40B4-BE49-F238E27FC236}">
                  <a16:creationId xmlns:a16="http://schemas.microsoft.com/office/drawing/2014/main" id="{4BA7D523-89CE-4552-822B-5D07C7E22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085" name="Freeform 21">
              <a:extLst>
                <a:ext uri="{FF2B5EF4-FFF2-40B4-BE49-F238E27FC236}">
                  <a16:creationId xmlns:a16="http://schemas.microsoft.com/office/drawing/2014/main" id="{0805B698-70ED-418F-949A-15DA927EC3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086" name="Freeform 22">
              <a:extLst>
                <a:ext uri="{FF2B5EF4-FFF2-40B4-BE49-F238E27FC236}">
                  <a16:creationId xmlns:a16="http://schemas.microsoft.com/office/drawing/2014/main" id="{2FC262F6-2F17-4FF9-976D-36430069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88" name="Group 1087">
            <a:extLst>
              <a:ext uri="{FF2B5EF4-FFF2-40B4-BE49-F238E27FC236}">
                <a16:creationId xmlns:a16="http://schemas.microsoft.com/office/drawing/2014/main" id="{15C6759D-A316-44FB-BAA1-41A9BAEBDA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5364" y="-30"/>
            <a:ext cx="2356675" cy="6853284"/>
            <a:chOff x="6627813" y="195452"/>
            <a:chExt cx="1952625" cy="5678299"/>
          </a:xfrm>
          <a:solidFill>
            <a:schemeClr val="accent1"/>
          </a:solidFill>
        </p:grpSpPr>
        <p:sp>
          <p:nvSpPr>
            <p:cNvPr id="1089" name="Freeform 27">
              <a:extLst>
                <a:ext uri="{FF2B5EF4-FFF2-40B4-BE49-F238E27FC236}">
                  <a16:creationId xmlns:a16="http://schemas.microsoft.com/office/drawing/2014/main" id="{2C99C3E8-2AA3-4F6B-9124-69B6BC78B4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090" name="Freeform 28">
              <a:extLst>
                <a:ext uri="{FF2B5EF4-FFF2-40B4-BE49-F238E27FC236}">
                  <a16:creationId xmlns:a16="http://schemas.microsoft.com/office/drawing/2014/main" id="{83E8DD31-651B-493F-A510-08B8A67FF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091" name="Freeform 29">
              <a:extLst>
                <a:ext uri="{FF2B5EF4-FFF2-40B4-BE49-F238E27FC236}">
                  <a16:creationId xmlns:a16="http://schemas.microsoft.com/office/drawing/2014/main" id="{CF378E01-DE98-49C1-BA6A-CE9A12BE9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092" name="Freeform 30">
              <a:extLst>
                <a:ext uri="{FF2B5EF4-FFF2-40B4-BE49-F238E27FC236}">
                  <a16:creationId xmlns:a16="http://schemas.microsoft.com/office/drawing/2014/main" id="{51C6658C-C674-43A3-B7D5-E1D167D92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093" name="Freeform 31">
              <a:extLst>
                <a:ext uri="{FF2B5EF4-FFF2-40B4-BE49-F238E27FC236}">
                  <a16:creationId xmlns:a16="http://schemas.microsoft.com/office/drawing/2014/main" id="{DF23D4C6-8AA4-481B-B5CC-DD228BA30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094" name="Freeform 32">
              <a:extLst>
                <a:ext uri="{FF2B5EF4-FFF2-40B4-BE49-F238E27FC236}">
                  <a16:creationId xmlns:a16="http://schemas.microsoft.com/office/drawing/2014/main" id="{129B04C3-4B8A-4E90-8807-F9A6FAE74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095" name="Freeform 33">
              <a:extLst>
                <a:ext uri="{FF2B5EF4-FFF2-40B4-BE49-F238E27FC236}">
                  <a16:creationId xmlns:a16="http://schemas.microsoft.com/office/drawing/2014/main" id="{B8597535-8174-49AA-94A7-E608342E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096" name="Freeform 34">
              <a:extLst>
                <a:ext uri="{FF2B5EF4-FFF2-40B4-BE49-F238E27FC236}">
                  <a16:creationId xmlns:a16="http://schemas.microsoft.com/office/drawing/2014/main" id="{F2FEFE5A-4435-4C8D-8A44-08D2D28E5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97" name="Freeform 35">
              <a:extLst>
                <a:ext uri="{FF2B5EF4-FFF2-40B4-BE49-F238E27FC236}">
                  <a16:creationId xmlns:a16="http://schemas.microsoft.com/office/drawing/2014/main" id="{FA209986-26CB-4CE9-AD55-76C359D41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98" name="Freeform 36">
              <a:extLst>
                <a:ext uri="{FF2B5EF4-FFF2-40B4-BE49-F238E27FC236}">
                  <a16:creationId xmlns:a16="http://schemas.microsoft.com/office/drawing/2014/main" id="{D4EBBD13-CB15-4CE3-AA0A-F828CD4D7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99" name="Freeform 37">
              <a:extLst>
                <a:ext uri="{FF2B5EF4-FFF2-40B4-BE49-F238E27FC236}">
                  <a16:creationId xmlns:a16="http://schemas.microsoft.com/office/drawing/2014/main" id="{C15697DE-093E-4414-AFF5-57941C52D2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100" name="Freeform 38">
              <a:extLst>
                <a:ext uri="{FF2B5EF4-FFF2-40B4-BE49-F238E27FC236}">
                  <a16:creationId xmlns:a16="http://schemas.microsoft.com/office/drawing/2014/main" id="{C7AA6B1E-510D-4651-91FD-B77E1F0E9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102" name="Rectangle 1101">
            <a:extLst>
              <a:ext uri="{FF2B5EF4-FFF2-40B4-BE49-F238E27FC236}">
                <a16:creationId xmlns:a16="http://schemas.microsoft.com/office/drawing/2014/main" id="{EFAD192E-6453-4479-A9DF-054811745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814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0735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B0341-535C-D29F-067A-9414AD47D1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67085"/>
          <a:stretch/>
        </p:blipFill>
        <p:spPr bwMode="auto">
          <a:xfrm>
            <a:off x="1025572" y="1329856"/>
            <a:ext cx="10140855" cy="419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4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DN media">
            <a:extLst>
              <a:ext uri="{FF2B5EF4-FFF2-40B4-BE49-F238E27FC236}">
                <a16:creationId xmlns:a16="http://schemas.microsoft.com/office/drawing/2014/main" id="{758CD030-E909-4C06-6160-517CAF2786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69" t="25457" r="29762" b="51664"/>
          <a:stretch/>
        </p:blipFill>
        <p:spPr bwMode="auto">
          <a:xfrm>
            <a:off x="1758291" y="855375"/>
            <a:ext cx="8675418" cy="514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56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Learn Morse Code: 12 Steps (with Pictures) - wikiHow">
            <a:extLst>
              <a:ext uri="{FF2B5EF4-FFF2-40B4-BE49-F238E27FC236}">
                <a16:creationId xmlns:a16="http://schemas.microsoft.com/office/drawing/2014/main" id="{8D5A6427-1CEC-A547-2D69-A84124C9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02257">
            <a:off x="6209607" y="697026"/>
            <a:ext cx="3423733" cy="256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rn Morse Code In 1 Minute | Trick to remember Morse code | Second Mate  Signal exam preparation - YouTube">
            <a:extLst>
              <a:ext uri="{FF2B5EF4-FFF2-40B4-BE49-F238E27FC236}">
                <a16:creationId xmlns:a16="http://schemas.microsoft.com/office/drawing/2014/main" id="{B502A72F-0CFA-DE9D-4875-BA0CBF37C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18956">
            <a:off x="1899197" y="3318121"/>
            <a:ext cx="3518594" cy="2638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ions Teaching the Morse Code Alphabet Educational Video for Kids -  YouTube">
            <a:extLst>
              <a:ext uri="{FF2B5EF4-FFF2-40B4-BE49-F238E27FC236}">
                <a16:creationId xmlns:a16="http://schemas.microsoft.com/office/drawing/2014/main" id="{CA738FA1-13C2-854C-CA3D-56DC3057D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8355">
            <a:off x="6157564" y="3304337"/>
            <a:ext cx="4167448" cy="23441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AFDEF01-CCCF-889A-1B80-040B6E4CDB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304" r="-2" b="39908"/>
          <a:stretch/>
        </p:blipFill>
        <p:spPr bwMode="auto">
          <a:xfrm rot="598467">
            <a:off x="2049337" y="1124807"/>
            <a:ext cx="3506937" cy="218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5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Learn Morse Code: 12 Steps (with Pictures) - wikiHow">
            <a:extLst>
              <a:ext uri="{FF2B5EF4-FFF2-40B4-BE49-F238E27FC236}">
                <a16:creationId xmlns:a16="http://schemas.microsoft.com/office/drawing/2014/main" id="{8D5A6427-1CEC-A547-2D69-A84124C9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02257">
            <a:off x="6209607" y="697026"/>
            <a:ext cx="3423733" cy="256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rn Morse Code In 1 Minute | Trick to remember Morse code | Second Mate  Signal exam preparation - YouTube">
            <a:extLst>
              <a:ext uri="{FF2B5EF4-FFF2-40B4-BE49-F238E27FC236}">
                <a16:creationId xmlns:a16="http://schemas.microsoft.com/office/drawing/2014/main" id="{B502A72F-0CFA-DE9D-4875-BA0CBF37C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18956">
            <a:off x="1899197" y="3318121"/>
            <a:ext cx="3518594" cy="2638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ions Teaching the Morse Code Alphabet Educational Video for Kids -  YouTube">
            <a:extLst>
              <a:ext uri="{FF2B5EF4-FFF2-40B4-BE49-F238E27FC236}">
                <a16:creationId xmlns:a16="http://schemas.microsoft.com/office/drawing/2014/main" id="{CA738FA1-13C2-854C-CA3D-56DC3057D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8355">
            <a:off x="6157564" y="3304337"/>
            <a:ext cx="4167448" cy="23441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AFDEF01-CCCF-889A-1B80-040B6E4CDB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304" r="-2" b="39908"/>
          <a:stretch/>
        </p:blipFill>
        <p:spPr bwMode="auto">
          <a:xfrm rot="598467">
            <a:off x="2049337" y="1124807"/>
            <a:ext cx="3506937" cy="21825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BBDA31-AA39-11BA-DB1D-3A9704867498}"/>
              </a:ext>
            </a:extLst>
          </p:cNvPr>
          <p:cNvPicPr>
            <a:picLocks noChangeAspect="1"/>
          </p:cNvPicPr>
          <p:nvPr/>
        </p:nvPicPr>
        <p:blipFill>
          <a:blip r:embed="rId7"/>
          <a:stretch>
            <a:fillRect/>
          </a:stretch>
        </p:blipFill>
        <p:spPr>
          <a:xfrm>
            <a:off x="3323352" y="768927"/>
            <a:ext cx="5320145" cy="5320145"/>
          </a:xfrm>
          <a:prstGeom prst="rect">
            <a:avLst/>
          </a:prstGeom>
        </p:spPr>
      </p:pic>
    </p:spTree>
    <p:extLst>
      <p:ext uri="{BB962C8B-B14F-4D97-AF65-F5344CB8AC3E}">
        <p14:creationId xmlns:p14="http://schemas.microsoft.com/office/powerpoint/2010/main" val="61382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1A55-4051-9176-56CF-76979089DCA3}"/>
              </a:ext>
            </a:extLst>
          </p:cNvPr>
          <p:cNvSpPr>
            <a:spLocks noGrp="1"/>
          </p:cNvSpPr>
          <p:nvPr>
            <p:ph type="title"/>
          </p:nvPr>
        </p:nvSpPr>
        <p:spPr>
          <a:xfrm>
            <a:off x="2019301" y="624110"/>
            <a:ext cx="7346200" cy="1280890"/>
          </a:xfrm>
        </p:spPr>
        <p:txBody>
          <a:bodyPr>
            <a:normAutofit/>
          </a:bodyPr>
          <a:lstStyle/>
          <a:p>
            <a:r>
              <a:rPr lang="en-US" dirty="0"/>
              <a:t>TL;DR</a:t>
            </a:r>
          </a:p>
        </p:txBody>
      </p:sp>
      <p:sp>
        <p:nvSpPr>
          <p:cNvPr id="3" name="Content Placeholder 2">
            <a:extLst>
              <a:ext uri="{FF2B5EF4-FFF2-40B4-BE49-F238E27FC236}">
                <a16:creationId xmlns:a16="http://schemas.microsoft.com/office/drawing/2014/main" id="{7B5349B1-FDD0-A039-06F2-06773B42AC30}"/>
              </a:ext>
            </a:extLst>
          </p:cNvPr>
          <p:cNvSpPr>
            <a:spLocks noGrp="1"/>
          </p:cNvSpPr>
          <p:nvPr>
            <p:ph idx="1"/>
          </p:nvPr>
        </p:nvSpPr>
        <p:spPr>
          <a:xfrm>
            <a:off x="2019302" y="2133600"/>
            <a:ext cx="8774594" cy="3777622"/>
          </a:xfrm>
        </p:spPr>
        <p:txBody>
          <a:bodyPr>
            <a:normAutofit/>
          </a:bodyPr>
          <a:lstStyle/>
          <a:p>
            <a:r>
              <a:rPr lang="en-US" dirty="0"/>
              <a:t>www.keithford.com/files</a:t>
            </a:r>
            <a:br>
              <a:rPr lang="en-US" dirty="0"/>
            </a:br>
            <a:endParaRPr lang="en-US" dirty="0"/>
          </a:p>
          <a:p>
            <a:r>
              <a:rPr lang="en-US" dirty="0"/>
              <a:t>Learn by sound only, no picture or word associations</a:t>
            </a:r>
            <a:br>
              <a:rPr lang="en-US" dirty="0"/>
            </a:br>
            <a:endParaRPr lang="en-US" dirty="0"/>
          </a:p>
          <a:p>
            <a:r>
              <a:rPr lang="en-US" dirty="0"/>
              <a:t>Practice – Patience – Persistence</a:t>
            </a:r>
            <a:br>
              <a:rPr lang="en-US" dirty="0"/>
            </a:br>
            <a:endParaRPr lang="en-US" dirty="0"/>
          </a:p>
          <a:p>
            <a:r>
              <a:rPr lang="en-US" dirty="0"/>
              <a:t>It’s not easy – take a friend</a:t>
            </a:r>
          </a:p>
        </p:txBody>
      </p:sp>
    </p:spTree>
    <p:extLst>
      <p:ext uri="{BB962C8B-B14F-4D97-AF65-F5344CB8AC3E}">
        <p14:creationId xmlns:p14="http://schemas.microsoft.com/office/powerpoint/2010/main" val="305023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9"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052" name="Picture 4">
            <a:extLst>
              <a:ext uri="{FF2B5EF4-FFF2-40B4-BE49-F238E27FC236}">
                <a16:creationId xmlns:a16="http://schemas.microsoft.com/office/drawing/2014/main" id="{101D7426-5992-8672-0A9C-A23BFEF742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11" r="21443"/>
          <a:stretch/>
        </p:blipFill>
        <p:spPr bwMode="auto">
          <a:xfrm>
            <a:off x="20" y="1731"/>
            <a:ext cx="465583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061" name="Group 2060">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2062"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063"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064"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065"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66"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67"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068"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69"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070"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71"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072"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073"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075" name="Group 2074">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2076"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077"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078"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079"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2080"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2081"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082"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083"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084"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85"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086"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087"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1B96DB4C-5DDB-C86C-8D58-2C5FBFFAEE7A}"/>
              </a:ext>
            </a:extLst>
          </p:cNvPr>
          <p:cNvSpPr>
            <a:spLocks noGrp="1"/>
          </p:cNvSpPr>
          <p:nvPr>
            <p:ph type="title"/>
          </p:nvPr>
        </p:nvSpPr>
        <p:spPr>
          <a:xfrm>
            <a:off x="6483096" y="624110"/>
            <a:ext cx="5021516" cy="1280890"/>
          </a:xfrm>
        </p:spPr>
        <p:txBody>
          <a:bodyPr>
            <a:normAutofit/>
          </a:bodyPr>
          <a:lstStyle/>
          <a:p>
            <a:r>
              <a:rPr lang="en-US" dirty="0"/>
              <a:t>How To Learn </a:t>
            </a:r>
            <a:br>
              <a:rPr lang="en-US" dirty="0"/>
            </a:br>
            <a:r>
              <a:rPr lang="en-US" dirty="0"/>
              <a:t>Morse Code</a:t>
            </a:r>
          </a:p>
        </p:txBody>
      </p:sp>
      <p:sp>
        <p:nvSpPr>
          <p:cNvPr id="2089" name="Rectangle 2088">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07BED82-3643-D935-B774-A2C970E33E61}"/>
              </a:ext>
            </a:extLst>
          </p:cNvPr>
          <p:cNvSpPr>
            <a:spLocks noGrp="1"/>
          </p:cNvSpPr>
          <p:nvPr>
            <p:ph idx="1"/>
          </p:nvPr>
        </p:nvSpPr>
        <p:spPr>
          <a:xfrm>
            <a:off x="6438191" y="2679916"/>
            <a:ext cx="5066419" cy="3231306"/>
          </a:xfrm>
        </p:spPr>
        <p:txBody>
          <a:bodyPr>
            <a:normAutofit/>
          </a:bodyPr>
          <a:lstStyle/>
          <a:p>
            <a:r>
              <a:rPr lang="en-US" dirty="0"/>
              <a:t>If you ask 10 people how to learn Morse code, you'll get 12 answers.</a:t>
            </a:r>
            <a:br>
              <a:rPr lang="en-US" dirty="0"/>
            </a:br>
            <a:endParaRPr lang="en-US" dirty="0"/>
          </a:p>
          <a:p>
            <a:r>
              <a:rPr lang="en-US" dirty="0"/>
              <a:t>Practice</a:t>
            </a:r>
          </a:p>
          <a:p>
            <a:r>
              <a:rPr lang="en-US" dirty="0"/>
              <a:t>Patience</a:t>
            </a:r>
          </a:p>
          <a:p>
            <a:r>
              <a:rPr lang="en-US" dirty="0"/>
              <a:t>Persistence </a:t>
            </a:r>
            <a:endParaRPr lang="en-US" sz="1800" dirty="0"/>
          </a:p>
        </p:txBody>
      </p:sp>
    </p:spTree>
    <p:extLst>
      <p:ext uri="{BB962C8B-B14F-4D97-AF65-F5344CB8AC3E}">
        <p14:creationId xmlns:p14="http://schemas.microsoft.com/office/powerpoint/2010/main" val="3555519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2D76-012D-62CB-534F-9A1B644F6E98}"/>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76FDCFB6-90B3-1E85-8145-76A00515724D}"/>
              </a:ext>
            </a:extLst>
          </p:cNvPr>
          <p:cNvSpPr>
            <a:spLocks noGrp="1"/>
          </p:cNvSpPr>
          <p:nvPr>
            <p:ph idx="1"/>
          </p:nvPr>
        </p:nvSpPr>
        <p:spPr>
          <a:xfrm>
            <a:off x="1773716" y="1608462"/>
            <a:ext cx="9896149" cy="4946573"/>
          </a:xfrm>
        </p:spPr>
        <p:txBody>
          <a:bodyPr>
            <a:normAutofit lnSpcReduction="10000"/>
          </a:bodyPr>
          <a:lstStyle/>
          <a:p>
            <a:r>
              <a:rPr lang="en-US" dirty="0"/>
              <a:t>Learn by sound of the letter (do not count </a:t>
            </a:r>
            <a:r>
              <a:rPr lang="en-US" dirty="0" err="1"/>
              <a:t>dits</a:t>
            </a:r>
            <a:r>
              <a:rPr lang="en-US" dirty="0"/>
              <a:t> &amp; dahs)</a:t>
            </a:r>
          </a:p>
          <a:p>
            <a:pPr lvl="1"/>
            <a:r>
              <a:rPr lang="en-US" dirty="0"/>
              <a:t>L is not  “dot dash dot dot”,  but  “di-dah-di-</a:t>
            </a:r>
            <a:r>
              <a:rPr lang="en-US" dirty="0" err="1"/>
              <a:t>dit</a:t>
            </a:r>
            <a:r>
              <a:rPr lang="en-US" dirty="0"/>
              <a:t>”</a:t>
            </a:r>
            <a:br>
              <a:rPr lang="en-US" sz="2400" dirty="0"/>
            </a:br>
            <a:endParaRPr lang="en-US" sz="2400" dirty="0"/>
          </a:p>
          <a:p>
            <a:r>
              <a:rPr lang="en-US" dirty="0"/>
              <a:t>Koch – learn characters in certain order, start with two, add more as you become proficient</a:t>
            </a:r>
            <a:br>
              <a:rPr lang="en-US" dirty="0"/>
            </a:br>
            <a:endParaRPr lang="en-US" dirty="0"/>
          </a:p>
          <a:p>
            <a:r>
              <a:rPr lang="en-US" dirty="0"/>
              <a:t>Farnsworth – target character speed, adjust character spacing</a:t>
            </a:r>
          </a:p>
          <a:p>
            <a:pPr lvl="1"/>
            <a:r>
              <a:rPr lang="en-US" sz="1800" dirty="0"/>
              <a:t>20/10 is common, we suggest using 30wpm character speed</a:t>
            </a:r>
            <a:br>
              <a:rPr lang="en-US" sz="1800" dirty="0"/>
            </a:br>
            <a:endParaRPr lang="en-US" dirty="0"/>
          </a:p>
          <a:p>
            <a:r>
              <a:rPr lang="en-US" dirty="0"/>
              <a:t>Most Apps support Farnsworth and Koch</a:t>
            </a:r>
            <a:br>
              <a:rPr lang="en-US" dirty="0"/>
            </a:br>
            <a:endParaRPr lang="en-US" dirty="0"/>
          </a:p>
          <a:p>
            <a:r>
              <a:rPr lang="en-US" dirty="0"/>
              <a:t>Now, what is character speed and WPM?</a:t>
            </a:r>
          </a:p>
        </p:txBody>
      </p:sp>
    </p:spTree>
    <p:extLst>
      <p:ext uri="{BB962C8B-B14F-4D97-AF65-F5344CB8AC3E}">
        <p14:creationId xmlns:p14="http://schemas.microsoft.com/office/powerpoint/2010/main" val="377713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0C7A4F-51B7-080B-59B6-18E12B6A51C7}"/>
              </a:ext>
            </a:extLst>
          </p:cNvPr>
          <p:cNvSpPr/>
          <p:nvPr/>
        </p:nvSpPr>
        <p:spPr>
          <a:xfrm>
            <a:off x="1656223" y="1905000"/>
            <a:ext cx="9515060" cy="33892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1DB20-05C4-0811-34B1-56725F18008B}"/>
              </a:ext>
            </a:extLst>
          </p:cNvPr>
          <p:cNvSpPr>
            <a:spLocks noGrp="1"/>
          </p:cNvSpPr>
          <p:nvPr>
            <p:ph type="title"/>
          </p:nvPr>
        </p:nvSpPr>
        <p:spPr/>
        <p:txBody>
          <a:bodyPr/>
          <a:lstStyle/>
          <a:p>
            <a:r>
              <a:rPr lang="en-US" dirty="0"/>
              <a:t>What is Morse Code?</a:t>
            </a:r>
          </a:p>
        </p:txBody>
      </p:sp>
      <p:pic>
        <p:nvPicPr>
          <p:cNvPr id="3074" name="Picture 2" descr="Learn Morse Code and Operate CW with K4ICY!">
            <a:extLst>
              <a:ext uri="{FF2B5EF4-FFF2-40B4-BE49-F238E27FC236}">
                <a16:creationId xmlns:a16="http://schemas.microsoft.com/office/drawing/2014/main" id="{6F2A6483-7D14-F3B8-1D3B-72C8C8A97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301" y="1905000"/>
            <a:ext cx="10084904" cy="29177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18863B-3AA2-81C6-8D83-BFF8DEA4173E}"/>
              </a:ext>
            </a:extLst>
          </p:cNvPr>
          <p:cNvSpPr txBox="1"/>
          <p:nvPr/>
        </p:nvSpPr>
        <p:spPr>
          <a:xfrm>
            <a:off x="2026625" y="4750253"/>
            <a:ext cx="8872330" cy="369332"/>
          </a:xfrm>
          <a:prstGeom prst="rect">
            <a:avLst/>
          </a:prstGeom>
          <a:noFill/>
        </p:spPr>
        <p:txBody>
          <a:bodyPr wrap="square" rtlCol="0">
            <a:spAutoFit/>
          </a:bodyPr>
          <a:lstStyle/>
          <a:p>
            <a:r>
              <a:rPr lang="en-US" dirty="0">
                <a:solidFill>
                  <a:schemeClr val="bg1">
                    <a:lumMod val="50000"/>
                    <a:lumOff val="50000"/>
                  </a:schemeClr>
                </a:solidFill>
              </a:rPr>
              <a:t>di  -  dah  -  dah  -  </a:t>
            </a:r>
            <a:r>
              <a:rPr lang="en-US" dirty="0" err="1">
                <a:solidFill>
                  <a:schemeClr val="bg1">
                    <a:lumMod val="50000"/>
                    <a:lumOff val="50000"/>
                  </a:schemeClr>
                </a:solidFill>
              </a:rPr>
              <a:t>dit</a:t>
            </a:r>
            <a:r>
              <a:rPr lang="en-US" dirty="0">
                <a:solidFill>
                  <a:schemeClr val="bg1">
                    <a:lumMod val="50000"/>
                    <a:lumOff val="50000"/>
                  </a:schemeClr>
                </a:solidFill>
              </a:rPr>
              <a:t>           di - dah              di - dah - </a:t>
            </a:r>
            <a:r>
              <a:rPr lang="en-US" dirty="0" err="1">
                <a:solidFill>
                  <a:schemeClr val="bg1">
                    <a:lumMod val="50000"/>
                    <a:lumOff val="50000"/>
                  </a:schemeClr>
                </a:solidFill>
              </a:rPr>
              <a:t>dit</a:t>
            </a:r>
            <a:r>
              <a:rPr lang="en-US" dirty="0">
                <a:solidFill>
                  <a:schemeClr val="bg1">
                    <a:lumMod val="50000"/>
                    <a:lumOff val="50000"/>
                  </a:schemeClr>
                </a:solidFill>
              </a:rPr>
              <a:t>            di - </a:t>
            </a:r>
            <a:r>
              <a:rPr lang="en-US" dirty="0" err="1">
                <a:solidFill>
                  <a:schemeClr val="bg1">
                    <a:lumMod val="50000"/>
                    <a:lumOff val="50000"/>
                  </a:schemeClr>
                </a:solidFill>
              </a:rPr>
              <a:t>dit</a:t>
            </a:r>
            <a:r>
              <a:rPr lang="en-US" dirty="0">
                <a:solidFill>
                  <a:schemeClr val="bg1">
                    <a:lumMod val="50000"/>
                    <a:lumOff val="50000"/>
                  </a:schemeClr>
                </a:solidFill>
              </a:rPr>
              <a:t>          di - di - </a:t>
            </a:r>
            <a:r>
              <a:rPr lang="en-US" dirty="0" err="1">
                <a:solidFill>
                  <a:schemeClr val="bg1">
                    <a:lumMod val="50000"/>
                    <a:lumOff val="50000"/>
                  </a:schemeClr>
                </a:solidFill>
              </a:rPr>
              <a:t>dit</a:t>
            </a:r>
            <a:endParaRPr lang="en-US" dirty="0">
              <a:solidFill>
                <a:schemeClr val="bg1">
                  <a:lumMod val="50000"/>
                  <a:lumOff val="50000"/>
                </a:schemeClr>
              </a:solidFill>
            </a:endParaRPr>
          </a:p>
        </p:txBody>
      </p:sp>
    </p:spTree>
    <p:extLst>
      <p:ext uri="{BB962C8B-B14F-4D97-AF65-F5344CB8AC3E}">
        <p14:creationId xmlns:p14="http://schemas.microsoft.com/office/powerpoint/2010/main" val="4082201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5945-C8C0-A5C5-9748-4DD71244D483}"/>
              </a:ext>
            </a:extLst>
          </p:cNvPr>
          <p:cNvSpPr>
            <a:spLocks noGrp="1"/>
          </p:cNvSpPr>
          <p:nvPr>
            <p:ph type="title"/>
          </p:nvPr>
        </p:nvSpPr>
        <p:spPr/>
        <p:txBody>
          <a:bodyPr/>
          <a:lstStyle/>
          <a:p>
            <a:r>
              <a:rPr lang="en-US" dirty="0"/>
              <a:t>How Does Farnsworth Help?</a:t>
            </a:r>
          </a:p>
        </p:txBody>
      </p:sp>
      <p:sp>
        <p:nvSpPr>
          <p:cNvPr id="5" name="Rectangle 4">
            <a:extLst>
              <a:ext uri="{FF2B5EF4-FFF2-40B4-BE49-F238E27FC236}">
                <a16:creationId xmlns:a16="http://schemas.microsoft.com/office/drawing/2014/main" id="{0BD2F57D-C411-B778-11CB-17BB96DF2AC8}"/>
              </a:ext>
            </a:extLst>
          </p:cNvPr>
          <p:cNvSpPr/>
          <p:nvPr/>
        </p:nvSpPr>
        <p:spPr>
          <a:xfrm>
            <a:off x="270723" y="1596174"/>
            <a:ext cx="11921277" cy="39074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diagram of a bar chart&#10;&#10;Description automatically generated with medium confidence">
            <a:extLst>
              <a:ext uri="{FF2B5EF4-FFF2-40B4-BE49-F238E27FC236}">
                <a16:creationId xmlns:a16="http://schemas.microsoft.com/office/drawing/2014/main" id="{643784E8-EC72-14EC-8742-A0847D7F8380}"/>
              </a:ext>
            </a:extLst>
          </p:cNvPr>
          <p:cNvPicPr>
            <a:picLocks noChangeAspect="1"/>
          </p:cNvPicPr>
          <p:nvPr/>
        </p:nvPicPr>
        <p:blipFill>
          <a:blip r:embed="rId2"/>
          <a:stretch>
            <a:fillRect/>
          </a:stretch>
        </p:blipFill>
        <p:spPr>
          <a:xfrm>
            <a:off x="857979" y="2061148"/>
            <a:ext cx="10378366" cy="2735704"/>
          </a:xfrm>
          <a:prstGeom prst="rect">
            <a:avLst/>
          </a:prstGeom>
        </p:spPr>
      </p:pic>
    </p:spTree>
    <p:extLst>
      <p:ext uri="{BB962C8B-B14F-4D97-AF65-F5344CB8AC3E}">
        <p14:creationId xmlns:p14="http://schemas.microsoft.com/office/powerpoint/2010/main" val="2653136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5945-C8C0-A5C5-9748-4DD71244D483}"/>
              </a:ext>
            </a:extLst>
          </p:cNvPr>
          <p:cNvSpPr>
            <a:spLocks noGrp="1"/>
          </p:cNvSpPr>
          <p:nvPr>
            <p:ph type="title"/>
          </p:nvPr>
        </p:nvSpPr>
        <p:spPr/>
        <p:txBody>
          <a:bodyPr/>
          <a:lstStyle/>
          <a:p>
            <a:r>
              <a:rPr lang="en-US" dirty="0"/>
              <a:t>How Does Farnsworth Help?</a:t>
            </a:r>
          </a:p>
        </p:txBody>
      </p:sp>
      <p:sp>
        <p:nvSpPr>
          <p:cNvPr id="5" name="Rectangle 4">
            <a:extLst>
              <a:ext uri="{FF2B5EF4-FFF2-40B4-BE49-F238E27FC236}">
                <a16:creationId xmlns:a16="http://schemas.microsoft.com/office/drawing/2014/main" id="{0BD2F57D-C411-B778-11CB-17BB96DF2AC8}"/>
              </a:ext>
            </a:extLst>
          </p:cNvPr>
          <p:cNvSpPr/>
          <p:nvPr/>
        </p:nvSpPr>
        <p:spPr>
          <a:xfrm>
            <a:off x="221501" y="1618659"/>
            <a:ext cx="11921277" cy="39074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level&#10;&#10;Description automatically generated">
            <a:extLst>
              <a:ext uri="{FF2B5EF4-FFF2-40B4-BE49-F238E27FC236}">
                <a16:creationId xmlns:a16="http://schemas.microsoft.com/office/drawing/2014/main" id="{00B52E43-D026-FE2D-2AA5-BB67F5BE5B3A}"/>
              </a:ext>
            </a:extLst>
          </p:cNvPr>
          <p:cNvPicPr>
            <a:picLocks noChangeAspect="1"/>
          </p:cNvPicPr>
          <p:nvPr/>
        </p:nvPicPr>
        <p:blipFill>
          <a:blip r:embed="rId2"/>
          <a:stretch>
            <a:fillRect/>
          </a:stretch>
        </p:blipFill>
        <p:spPr>
          <a:xfrm>
            <a:off x="403490" y="2031792"/>
            <a:ext cx="11643400" cy="2794416"/>
          </a:xfrm>
          <a:prstGeom prst="rect">
            <a:avLst/>
          </a:prstGeom>
        </p:spPr>
      </p:pic>
    </p:spTree>
    <p:extLst>
      <p:ext uri="{BB962C8B-B14F-4D97-AF65-F5344CB8AC3E}">
        <p14:creationId xmlns:p14="http://schemas.microsoft.com/office/powerpoint/2010/main" val="1430239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AAB6-CECF-95A0-A1E1-B09ABBFEF130}"/>
              </a:ext>
            </a:extLst>
          </p:cNvPr>
          <p:cNvSpPr>
            <a:spLocks noGrp="1"/>
          </p:cNvSpPr>
          <p:nvPr>
            <p:ph type="title"/>
          </p:nvPr>
        </p:nvSpPr>
        <p:spPr>
          <a:xfrm>
            <a:off x="6483096" y="624110"/>
            <a:ext cx="5021516" cy="1280890"/>
          </a:xfrm>
        </p:spPr>
        <p:txBody>
          <a:bodyPr>
            <a:normAutofit/>
          </a:bodyPr>
          <a:lstStyle/>
          <a:p>
            <a:r>
              <a:rPr lang="en-US" dirty="0"/>
              <a:t>Helpful Tools</a:t>
            </a:r>
          </a:p>
        </p:txBody>
      </p:sp>
      <p:sp>
        <p:nvSpPr>
          <p:cNvPr id="3" name="Content Placeholder 2">
            <a:extLst>
              <a:ext uri="{FF2B5EF4-FFF2-40B4-BE49-F238E27FC236}">
                <a16:creationId xmlns:a16="http://schemas.microsoft.com/office/drawing/2014/main" id="{991B3863-0F4B-C059-73D1-360F039A47FB}"/>
              </a:ext>
            </a:extLst>
          </p:cNvPr>
          <p:cNvSpPr>
            <a:spLocks noGrp="1"/>
          </p:cNvSpPr>
          <p:nvPr>
            <p:ph idx="1"/>
          </p:nvPr>
        </p:nvSpPr>
        <p:spPr>
          <a:xfrm>
            <a:off x="5563518" y="1904999"/>
            <a:ext cx="6202495" cy="4661053"/>
          </a:xfrm>
        </p:spPr>
        <p:txBody>
          <a:bodyPr>
            <a:normAutofit/>
          </a:bodyPr>
          <a:lstStyle/>
          <a:p>
            <a:r>
              <a:rPr lang="en-US" dirty="0"/>
              <a:t>Hardware</a:t>
            </a:r>
          </a:p>
          <a:p>
            <a:pPr lvl="1"/>
            <a:r>
              <a:rPr lang="en-US" dirty="0"/>
              <a:t>Code Practice Oscillators</a:t>
            </a:r>
          </a:p>
          <a:p>
            <a:pPr lvl="1"/>
            <a:r>
              <a:rPr lang="en-US" dirty="0"/>
              <a:t>Decoders</a:t>
            </a:r>
          </a:p>
          <a:p>
            <a:pPr lvl="2"/>
            <a:r>
              <a:rPr lang="en-US" dirty="0"/>
              <a:t>Practice correct timing when learning to send with a straight key</a:t>
            </a:r>
          </a:p>
          <a:p>
            <a:pPr lvl="1"/>
            <a:r>
              <a:rPr lang="en-US" dirty="0"/>
              <a:t>Morserino-32 kit</a:t>
            </a:r>
          </a:p>
          <a:p>
            <a:pPr lvl="2"/>
            <a:r>
              <a:rPr lang="en-US" dirty="0"/>
              <a:t>Koch Trainer, Echo Trainer, CW Decoder</a:t>
            </a:r>
          </a:p>
          <a:p>
            <a:pPr lvl="2"/>
            <a:r>
              <a:rPr lang="en-US" dirty="0"/>
              <a:t>CW Transceiver using </a:t>
            </a:r>
            <a:r>
              <a:rPr lang="en-US" dirty="0" err="1"/>
              <a:t>WiFi</a:t>
            </a:r>
            <a:endParaRPr lang="en-US" dirty="0"/>
          </a:p>
          <a:p>
            <a:pPr lvl="2"/>
            <a:r>
              <a:rPr lang="en-US" dirty="0" err="1"/>
              <a:t>qsobot.online</a:t>
            </a:r>
            <a:endParaRPr lang="en-US" dirty="0"/>
          </a:p>
        </p:txBody>
      </p:sp>
      <p:pic>
        <p:nvPicPr>
          <p:cNvPr id="3074" name="Picture 2" descr="Issue #24: Cool Devices for Learning the Code - QRZ.com">
            <a:extLst>
              <a:ext uri="{FF2B5EF4-FFF2-40B4-BE49-F238E27FC236}">
                <a16:creationId xmlns:a16="http://schemas.microsoft.com/office/drawing/2014/main" id="{00C7D603-62F7-C32B-E37F-5C9E62A8B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9" r="19779"/>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160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8E4D-C0A1-DB21-0FA4-B97106451E75}"/>
              </a:ext>
            </a:extLst>
          </p:cNvPr>
          <p:cNvSpPr>
            <a:spLocks noGrp="1"/>
          </p:cNvSpPr>
          <p:nvPr>
            <p:ph type="title"/>
          </p:nvPr>
        </p:nvSpPr>
        <p:spPr/>
        <p:txBody>
          <a:bodyPr/>
          <a:lstStyle/>
          <a:p>
            <a:r>
              <a:rPr lang="en-US" dirty="0"/>
              <a:t>M32 Pocket</a:t>
            </a:r>
          </a:p>
        </p:txBody>
      </p:sp>
      <p:sp>
        <p:nvSpPr>
          <p:cNvPr id="3" name="Content Placeholder 2">
            <a:extLst>
              <a:ext uri="{FF2B5EF4-FFF2-40B4-BE49-F238E27FC236}">
                <a16:creationId xmlns:a16="http://schemas.microsoft.com/office/drawing/2014/main" id="{2BD89AC5-A115-BA9B-F6EF-201B406FB0F3}"/>
              </a:ext>
            </a:extLst>
          </p:cNvPr>
          <p:cNvSpPr>
            <a:spLocks noGrp="1"/>
          </p:cNvSpPr>
          <p:nvPr>
            <p:ph idx="1"/>
          </p:nvPr>
        </p:nvSpPr>
        <p:spPr>
          <a:xfrm>
            <a:off x="2171768" y="1250739"/>
            <a:ext cx="8915400" cy="882990"/>
          </a:xfrm>
        </p:spPr>
        <p:txBody>
          <a:bodyPr>
            <a:normAutofit/>
          </a:bodyPr>
          <a:lstStyle/>
          <a:p>
            <a:r>
              <a:rPr lang="en-US" sz="1600" i="1" dirty="0">
                <a:solidFill>
                  <a:schemeClr val="tx1"/>
                </a:solidFill>
                <a:effectLst/>
                <a:ea typeface="Calibri" panose="020F0502020204030204" pitchFamily="34" charset="0"/>
                <a:cs typeface="Times New Roman" panose="02020603050405020304" pitchFamily="18" charset="0"/>
              </a:rPr>
              <a:t>“We are currently testing the final prototype - that should be done by the end of the month. I cannot say right now how long procurement of PCBs and other parts in sufficient quantities will take, but it should not be too far out!”    </a:t>
            </a:r>
            <a:r>
              <a:rPr lang="en-US" sz="1600" dirty="0">
                <a:solidFill>
                  <a:schemeClr val="tx1"/>
                </a:solidFill>
                <a:effectLst/>
                <a:ea typeface="Calibri" panose="020F0502020204030204" pitchFamily="34" charset="0"/>
                <a:cs typeface="Times New Roman" panose="02020603050405020304" pitchFamily="18" charset="0"/>
              </a:rPr>
              <a:t>Willi 2025-07-18</a:t>
            </a:r>
            <a:endParaRPr lang="en-US" sz="1600" dirty="0">
              <a:solidFill>
                <a:schemeClr val="tx1"/>
              </a:solidFill>
            </a:endParaRPr>
          </a:p>
        </p:txBody>
      </p:sp>
      <p:pic>
        <p:nvPicPr>
          <p:cNvPr id="4" name="Picture 3">
            <a:extLst>
              <a:ext uri="{FF2B5EF4-FFF2-40B4-BE49-F238E27FC236}">
                <a16:creationId xmlns:a16="http://schemas.microsoft.com/office/drawing/2014/main" id="{05B51470-F52C-6C1D-4899-F9FE7F78666D}"/>
              </a:ext>
            </a:extLst>
          </p:cNvPr>
          <p:cNvPicPr>
            <a:picLocks noChangeAspect="1"/>
          </p:cNvPicPr>
          <p:nvPr/>
        </p:nvPicPr>
        <p:blipFill>
          <a:blip r:embed="rId2"/>
          <a:stretch>
            <a:fillRect/>
          </a:stretch>
        </p:blipFill>
        <p:spPr>
          <a:xfrm>
            <a:off x="2592925" y="2133729"/>
            <a:ext cx="7772400" cy="4407426"/>
          </a:xfrm>
          <a:prstGeom prst="rect">
            <a:avLst/>
          </a:prstGeom>
        </p:spPr>
      </p:pic>
      <p:sp>
        <p:nvSpPr>
          <p:cNvPr id="7" name="Right Arrow 6">
            <a:extLst>
              <a:ext uri="{FF2B5EF4-FFF2-40B4-BE49-F238E27FC236}">
                <a16:creationId xmlns:a16="http://schemas.microsoft.com/office/drawing/2014/main" id="{37349FC4-63B6-A180-1988-4B97B2225F91}"/>
              </a:ext>
            </a:extLst>
          </p:cNvPr>
          <p:cNvSpPr/>
          <p:nvPr/>
        </p:nvSpPr>
        <p:spPr>
          <a:xfrm rot="9911451">
            <a:off x="8760337" y="2318863"/>
            <a:ext cx="1371601" cy="882990"/>
          </a:xfrm>
          <a:prstGeom prst="rightArrow">
            <a:avLst/>
          </a:prstGeom>
          <a:effectLst>
            <a:glow rad="228600">
              <a:schemeClr val="accent3">
                <a:satMod val="175000"/>
                <a:alpha val="40000"/>
              </a:schemeClr>
            </a:glow>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413EEC-B636-962F-BD12-712EBEE7ABD6}"/>
              </a:ext>
            </a:extLst>
          </p:cNvPr>
          <p:cNvSpPr txBox="1"/>
          <p:nvPr/>
        </p:nvSpPr>
        <p:spPr>
          <a:xfrm rot="20700196">
            <a:off x="8851748" y="2559710"/>
            <a:ext cx="1371601" cy="276999"/>
          </a:xfrm>
          <a:prstGeom prst="rect">
            <a:avLst/>
          </a:prstGeom>
          <a:noFill/>
          <a:ln>
            <a:noFill/>
          </a:ln>
        </p:spPr>
        <p:txBody>
          <a:bodyPr wrap="square" rtlCol="0">
            <a:spAutoFit/>
          </a:bodyPr>
          <a:lstStyle/>
          <a:p>
            <a:r>
              <a:rPr lang="en-US" sz="1200" dirty="0"/>
              <a:t>flyer on web site</a:t>
            </a:r>
          </a:p>
        </p:txBody>
      </p:sp>
    </p:spTree>
    <p:extLst>
      <p:ext uri="{BB962C8B-B14F-4D97-AF65-F5344CB8AC3E}">
        <p14:creationId xmlns:p14="http://schemas.microsoft.com/office/powerpoint/2010/main" val="912381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21D84AD-8604-4343-A948-80F0D3C12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B34A4D-C299-8B92-D799-418136D3E632}"/>
              </a:ext>
            </a:extLst>
          </p:cNvPr>
          <p:cNvSpPr>
            <a:spLocks noGrp="1"/>
          </p:cNvSpPr>
          <p:nvPr>
            <p:ph type="title"/>
          </p:nvPr>
        </p:nvSpPr>
        <p:spPr>
          <a:xfrm>
            <a:off x="649224" y="645106"/>
            <a:ext cx="3650279" cy="1259894"/>
          </a:xfrm>
        </p:spPr>
        <p:txBody>
          <a:bodyPr>
            <a:normAutofit/>
          </a:bodyPr>
          <a:lstStyle/>
          <a:p>
            <a:r>
              <a:rPr lang="en-US" dirty="0"/>
              <a:t>Sending: </a:t>
            </a:r>
            <a:br>
              <a:rPr lang="en-US" dirty="0"/>
            </a:br>
            <a:r>
              <a:rPr lang="en-US" dirty="0"/>
              <a:t>Key vs Paddles</a:t>
            </a:r>
          </a:p>
        </p:txBody>
      </p:sp>
      <p:sp>
        <p:nvSpPr>
          <p:cNvPr id="11" name="Rectangle 10">
            <a:extLst>
              <a:ext uri="{FF2B5EF4-FFF2-40B4-BE49-F238E27FC236}">
                <a16:creationId xmlns:a16="http://schemas.microsoft.com/office/drawing/2014/main" id="{1D085E8B-B8F4-4CA6-A58B-955E308A0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124F1F4-3EC5-05DE-E2CB-55AF89C7ADAF}"/>
              </a:ext>
            </a:extLst>
          </p:cNvPr>
          <p:cNvSpPr>
            <a:spLocks noGrp="1"/>
          </p:cNvSpPr>
          <p:nvPr>
            <p:ph idx="1"/>
          </p:nvPr>
        </p:nvSpPr>
        <p:spPr>
          <a:xfrm>
            <a:off x="649225" y="2133600"/>
            <a:ext cx="5861744" cy="3759253"/>
          </a:xfrm>
        </p:spPr>
        <p:txBody>
          <a:bodyPr>
            <a:normAutofit/>
          </a:bodyPr>
          <a:lstStyle/>
          <a:p>
            <a:pPr>
              <a:lnSpc>
                <a:spcPct val="90000"/>
              </a:lnSpc>
            </a:pPr>
            <a:r>
              <a:rPr lang="en-US" dirty="0"/>
              <a:t>Be comfortable with copying code before you start to practice sending.</a:t>
            </a:r>
          </a:p>
          <a:p>
            <a:pPr>
              <a:lnSpc>
                <a:spcPct val="90000"/>
              </a:lnSpc>
            </a:pPr>
            <a:r>
              <a:rPr lang="en-US" dirty="0"/>
              <a:t>When one uses a straight key, one must use precise timing since the code is produced by physical manipulation. A paddle is different from a straight key since the difference in timing between the “</a:t>
            </a:r>
            <a:r>
              <a:rPr lang="en-US" dirty="0" err="1"/>
              <a:t>dits</a:t>
            </a:r>
            <a:r>
              <a:rPr lang="en-US" dirty="0"/>
              <a:t>” and the “dahs” is built into the unit.</a:t>
            </a:r>
          </a:p>
          <a:p>
            <a:pPr>
              <a:lnSpc>
                <a:spcPct val="90000"/>
              </a:lnSpc>
            </a:pPr>
            <a:r>
              <a:rPr lang="en-US" dirty="0"/>
              <a:t>Learn sending with a straight key to ingrain these timings.</a:t>
            </a:r>
          </a:p>
        </p:txBody>
      </p:sp>
      <p:pic>
        <p:nvPicPr>
          <p:cNvPr id="4" name="Picture 3">
            <a:extLst>
              <a:ext uri="{FF2B5EF4-FFF2-40B4-BE49-F238E27FC236}">
                <a16:creationId xmlns:a16="http://schemas.microsoft.com/office/drawing/2014/main" id="{6D3E64A1-3DF8-1FB7-B559-140771E1A893}"/>
              </a:ext>
            </a:extLst>
          </p:cNvPr>
          <p:cNvPicPr>
            <a:picLocks noChangeAspect="1"/>
          </p:cNvPicPr>
          <p:nvPr/>
        </p:nvPicPr>
        <p:blipFill>
          <a:blip r:embed="rId3"/>
          <a:srcRect l="15713" r="13465" b="1"/>
          <a:stretch/>
        </p:blipFill>
        <p:spPr>
          <a:xfrm>
            <a:off x="6834767" y="640081"/>
            <a:ext cx="4738353" cy="3579380"/>
          </a:xfrm>
          <a:prstGeom prst="rect">
            <a:avLst/>
          </a:prstGeom>
        </p:spPr>
      </p:pic>
      <p:sp>
        <p:nvSpPr>
          <p:cNvPr id="13" name="Freeform 11">
            <a:extLst>
              <a:ext uri="{FF2B5EF4-FFF2-40B4-BE49-F238E27FC236}">
                <a16:creationId xmlns:a16="http://schemas.microsoft.com/office/drawing/2014/main" id="{CC2EFF45-08D9-428D-9095-04102023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402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58A9F1-1974-EEE8-CEE3-C4D8FB57E44B}"/>
              </a:ext>
            </a:extLst>
          </p:cNvPr>
          <p:cNvSpPr>
            <a:spLocks noGrp="1"/>
          </p:cNvSpPr>
          <p:nvPr>
            <p:ph idx="1"/>
          </p:nvPr>
        </p:nvSpPr>
        <p:spPr>
          <a:xfrm>
            <a:off x="3033281" y="640080"/>
            <a:ext cx="8095770" cy="5252773"/>
          </a:xfrm>
          <a:solidFill>
            <a:schemeClr val="bg2"/>
          </a:solidFill>
        </p:spPr>
        <p:txBody>
          <a:bodyPr>
            <a:normAutofit lnSpcReduction="10000"/>
          </a:bodyPr>
          <a:lstStyle/>
          <a:p>
            <a:pPr marL="308610" indent="-308610" defTabSz="411480">
              <a:spcBef>
                <a:spcPts val="900"/>
              </a:spcBef>
            </a:pPr>
            <a:r>
              <a:rPr lang="en-US" sz="2160" kern="1200" dirty="0">
                <a:solidFill>
                  <a:schemeClr val="tx1">
                    <a:lumMod val="75000"/>
                    <a:lumOff val="25000"/>
                  </a:schemeClr>
                </a:solidFill>
                <a:latin typeface="+mn-lt"/>
                <a:ea typeface="+mn-ea"/>
                <a:cs typeface="+mn-cs"/>
              </a:rPr>
              <a:t>Web Apps</a:t>
            </a:r>
          </a:p>
          <a:p>
            <a:pPr marL="668655" lvl="1" indent="-257175" defTabSz="411480">
              <a:spcBef>
                <a:spcPts val="900"/>
              </a:spcBef>
            </a:pPr>
            <a:r>
              <a:rPr lang="en-US" sz="1620" kern="1200" dirty="0" err="1">
                <a:solidFill>
                  <a:schemeClr val="tx1">
                    <a:lumMod val="75000"/>
                    <a:lumOff val="25000"/>
                  </a:schemeClr>
                </a:solidFill>
                <a:latin typeface="+mn-lt"/>
                <a:ea typeface="+mn-ea"/>
                <a:cs typeface="+mn-cs"/>
              </a:rPr>
              <a:t>lcwo.net</a:t>
            </a:r>
            <a:endParaRPr lang="en-US" sz="1620" kern="1200" dirty="0">
              <a:solidFill>
                <a:schemeClr val="tx1">
                  <a:lumMod val="75000"/>
                  <a:lumOff val="25000"/>
                </a:schemeClr>
              </a:solidFill>
              <a:latin typeface="+mn-lt"/>
              <a:ea typeface="+mn-ea"/>
              <a:cs typeface="+mn-cs"/>
            </a:endParaRPr>
          </a:p>
          <a:p>
            <a:pPr marL="668655" lvl="1" indent="-257175" defTabSz="411480">
              <a:spcBef>
                <a:spcPts val="900"/>
              </a:spcBef>
            </a:pPr>
            <a:r>
              <a:rPr lang="en-US" sz="1620" kern="1200" dirty="0" err="1">
                <a:solidFill>
                  <a:schemeClr val="tx1">
                    <a:lumMod val="75000"/>
                    <a:lumOff val="25000"/>
                  </a:schemeClr>
                </a:solidFill>
                <a:latin typeface="+mn-lt"/>
                <a:ea typeface="+mn-ea"/>
                <a:cs typeface="+mn-cs"/>
              </a:rPr>
              <a:t>longislandcwclub.org</a:t>
            </a:r>
            <a:endParaRPr lang="en-US" sz="1620" kern="1200" dirty="0">
              <a:solidFill>
                <a:schemeClr val="tx1">
                  <a:lumMod val="75000"/>
                  <a:lumOff val="25000"/>
                </a:schemeClr>
              </a:solidFill>
              <a:latin typeface="+mn-lt"/>
              <a:ea typeface="+mn-ea"/>
              <a:cs typeface="+mn-cs"/>
            </a:endParaRPr>
          </a:p>
          <a:p>
            <a:pPr marL="668655" lvl="1" indent="-257175" defTabSz="411480">
              <a:spcBef>
                <a:spcPts val="900"/>
              </a:spcBef>
            </a:pPr>
            <a:r>
              <a:rPr lang="en-US" sz="1620" kern="1200" dirty="0" err="1">
                <a:solidFill>
                  <a:schemeClr val="tx1">
                    <a:lumMod val="75000"/>
                    <a:lumOff val="25000"/>
                  </a:schemeClr>
                </a:solidFill>
                <a:latin typeface="+mn-lt"/>
                <a:ea typeface="+mn-ea"/>
                <a:cs typeface="+mn-cs"/>
              </a:rPr>
              <a:t>morsecode.ninja</a:t>
            </a:r>
            <a:endParaRPr lang="en-US" sz="1620" kern="1200" dirty="0">
              <a:solidFill>
                <a:schemeClr val="tx1">
                  <a:lumMod val="75000"/>
                  <a:lumOff val="25000"/>
                </a:schemeClr>
              </a:solidFill>
              <a:latin typeface="+mn-lt"/>
              <a:ea typeface="+mn-ea"/>
              <a:cs typeface="+mn-cs"/>
            </a:endParaRPr>
          </a:p>
          <a:p>
            <a:pPr marL="668655" lvl="1" indent="-257175" defTabSz="411480">
              <a:spcBef>
                <a:spcPts val="900"/>
              </a:spcBef>
            </a:pPr>
            <a:r>
              <a:rPr lang="en-US" sz="1620" kern="1200" dirty="0" err="1">
                <a:solidFill>
                  <a:schemeClr val="tx1">
                    <a:lumMod val="75000"/>
                    <a:lumOff val="25000"/>
                  </a:schemeClr>
                </a:solidFill>
                <a:latin typeface="+mn-lt"/>
                <a:ea typeface="+mn-ea"/>
                <a:cs typeface="+mn-cs"/>
              </a:rPr>
              <a:t>morsecode.world</a:t>
            </a:r>
            <a:endParaRPr lang="en-US" sz="1620" kern="1200" dirty="0">
              <a:solidFill>
                <a:schemeClr val="tx1">
                  <a:lumMod val="75000"/>
                  <a:lumOff val="25000"/>
                </a:schemeClr>
              </a:solidFill>
              <a:latin typeface="+mn-lt"/>
              <a:ea typeface="+mn-ea"/>
              <a:cs typeface="+mn-cs"/>
            </a:endParaRPr>
          </a:p>
          <a:p>
            <a:pPr marL="668655" lvl="1" indent="-257175" defTabSz="411480">
              <a:spcBef>
                <a:spcPts val="900"/>
              </a:spcBef>
            </a:pPr>
            <a:r>
              <a:rPr lang="en-US" sz="1620" dirty="0" err="1"/>
              <a:t>learnmorsecode.org</a:t>
            </a:r>
            <a:endParaRPr lang="en-US" sz="1620" kern="1200" dirty="0">
              <a:solidFill>
                <a:schemeClr val="tx1">
                  <a:lumMod val="75000"/>
                  <a:lumOff val="25000"/>
                </a:schemeClr>
              </a:solidFill>
              <a:latin typeface="+mn-lt"/>
              <a:ea typeface="+mn-ea"/>
              <a:cs typeface="+mn-cs"/>
            </a:endParaRPr>
          </a:p>
          <a:p>
            <a:pPr marL="308610" indent="-308610" defTabSz="411480">
              <a:spcBef>
                <a:spcPts val="900"/>
              </a:spcBef>
            </a:pPr>
            <a:r>
              <a:rPr lang="en-US" sz="2160" kern="1200" dirty="0">
                <a:solidFill>
                  <a:schemeClr val="tx1">
                    <a:lumMod val="75000"/>
                    <a:lumOff val="25000"/>
                  </a:schemeClr>
                </a:solidFill>
                <a:latin typeface="+mn-lt"/>
                <a:ea typeface="+mn-ea"/>
                <a:cs typeface="+mn-cs"/>
              </a:rPr>
              <a:t>Mobile Apps</a:t>
            </a:r>
          </a:p>
          <a:p>
            <a:pPr marL="668655" lvl="1" indent="-257175" defTabSz="411480">
              <a:spcBef>
                <a:spcPts val="900"/>
              </a:spcBef>
            </a:pPr>
            <a:r>
              <a:rPr lang="en-US" sz="1620" kern="1200" dirty="0">
                <a:solidFill>
                  <a:schemeClr val="tx1">
                    <a:lumMod val="75000"/>
                    <a:lumOff val="25000"/>
                  </a:schemeClr>
                </a:solidFill>
                <a:latin typeface="+mn-lt"/>
                <a:ea typeface="+mn-ea"/>
                <a:cs typeface="+mn-cs"/>
              </a:rPr>
              <a:t>Morse Maven</a:t>
            </a:r>
          </a:p>
          <a:p>
            <a:pPr marL="668655" lvl="1" indent="-257175" defTabSz="411480">
              <a:spcBef>
                <a:spcPts val="900"/>
              </a:spcBef>
            </a:pPr>
            <a:r>
              <a:rPr lang="en-US" sz="1620" kern="1200" dirty="0">
                <a:solidFill>
                  <a:schemeClr val="tx1">
                    <a:lumMod val="75000"/>
                    <a:lumOff val="25000"/>
                  </a:schemeClr>
                </a:solidFill>
                <a:latin typeface="+mn-lt"/>
                <a:ea typeface="+mn-ea"/>
                <a:cs typeface="+mn-cs"/>
              </a:rPr>
              <a:t>Ham Morse</a:t>
            </a:r>
          </a:p>
          <a:p>
            <a:pPr marL="668655" lvl="1" indent="-257175" defTabSz="411480">
              <a:spcBef>
                <a:spcPts val="900"/>
              </a:spcBef>
            </a:pPr>
            <a:r>
              <a:rPr lang="en-US" sz="1620" kern="1200" dirty="0">
                <a:solidFill>
                  <a:schemeClr val="tx1">
                    <a:lumMod val="75000"/>
                    <a:lumOff val="25000"/>
                  </a:schemeClr>
                </a:solidFill>
                <a:latin typeface="+mn-lt"/>
                <a:ea typeface="+mn-ea"/>
                <a:cs typeface="+mn-cs"/>
              </a:rPr>
              <a:t>Morse Toad</a:t>
            </a:r>
          </a:p>
          <a:p>
            <a:pPr marL="668655" lvl="1" indent="-257175" defTabSz="411480">
              <a:spcBef>
                <a:spcPts val="900"/>
              </a:spcBef>
            </a:pPr>
            <a:r>
              <a:rPr lang="en-US" sz="1620" kern="1200" dirty="0">
                <a:solidFill>
                  <a:schemeClr val="tx1">
                    <a:lumMod val="75000"/>
                    <a:lumOff val="25000"/>
                  </a:schemeClr>
                </a:solidFill>
                <a:latin typeface="+mn-lt"/>
                <a:ea typeface="+mn-ea"/>
                <a:cs typeface="+mn-cs"/>
              </a:rPr>
              <a:t>Morse Machine</a:t>
            </a:r>
          </a:p>
          <a:p>
            <a:pPr marL="668655" lvl="1" indent="-257175" defTabSz="411480">
              <a:spcBef>
                <a:spcPts val="900"/>
              </a:spcBef>
            </a:pPr>
            <a:r>
              <a:rPr lang="en-US" sz="1620" kern="1200" dirty="0">
                <a:solidFill>
                  <a:schemeClr val="tx1">
                    <a:lumMod val="75000"/>
                    <a:lumOff val="25000"/>
                  </a:schemeClr>
                </a:solidFill>
                <a:latin typeface="+mn-lt"/>
                <a:ea typeface="+mn-ea"/>
                <a:cs typeface="+mn-cs"/>
              </a:rPr>
              <a:t>Morse Mentor Pro</a:t>
            </a:r>
          </a:p>
          <a:p>
            <a:pPr marL="668655" lvl="1" indent="-257175" defTabSz="411480">
              <a:spcBef>
                <a:spcPts val="900"/>
              </a:spcBef>
            </a:pPr>
            <a:r>
              <a:rPr lang="en-US" sz="1600" kern="1200" dirty="0">
                <a:solidFill>
                  <a:schemeClr val="tx1">
                    <a:lumMod val="75000"/>
                    <a:lumOff val="25000"/>
                  </a:schemeClr>
                </a:solidFill>
                <a:latin typeface="+mn-lt"/>
                <a:ea typeface="+mn-ea"/>
                <a:cs typeface="+mn-cs"/>
              </a:rPr>
              <a:t>Morse Mania</a:t>
            </a:r>
            <a:endParaRPr lang="en-US" sz="1620" kern="1200" dirty="0">
              <a:solidFill>
                <a:schemeClr val="tx1">
                  <a:lumMod val="75000"/>
                  <a:lumOff val="25000"/>
                </a:schemeClr>
              </a:solidFill>
              <a:latin typeface="+mn-lt"/>
              <a:ea typeface="+mn-ea"/>
              <a:cs typeface="+mn-cs"/>
            </a:endParaRPr>
          </a:p>
          <a:p>
            <a:pPr marL="308610" indent="-308610" defTabSz="411480">
              <a:spcBef>
                <a:spcPts val="900"/>
              </a:spcBef>
            </a:pPr>
            <a:r>
              <a:rPr lang="en-US" sz="2160" kern="1200" dirty="0">
                <a:solidFill>
                  <a:schemeClr val="tx1">
                    <a:lumMod val="75000"/>
                    <a:lumOff val="25000"/>
                  </a:schemeClr>
                </a:solidFill>
                <a:latin typeface="+mn-lt"/>
                <a:ea typeface="+mn-ea"/>
                <a:cs typeface="+mn-cs"/>
              </a:rPr>
              <a:t>Desktop Apps</a:t>
            </a:r>
          </a:p>
          <a:p>
            <a:pPr marL="668655" lvl="1" indent="-257175" defTabSz="411480">
              <a:spcBef>
                <a:spcPts val="900"/>
              </a:spcBef>
            </a:pPr>
            <a:r>
              <a:rPr lang="en-US" sz="1620" kern="1200" dirty="0">
                <a:solidFill>
                  <a:schemeClr val="tx1">
                    <a:lumMod val="75000"/>
                    <a:lumOff val="25000"/>
                  </a:schemeClr>
                </a:solidFill>
                <a:latin typeface="+mn-lt"/>
                <a:ea typeface="+mn-ea"/>
                <a:cs typeface="+mn-cs"/>
              </a:rPr>
              <a:t>CW Trainer by G4FON</a:t>
            </a:r>
          </a:p>
          <a:p>
            <a:pPr marL="411480" lvl="1" indent="0" defTabSz="411480">
              <a:spcBef>
                <a:spcPts val="900"/>
              </a:spcBef>
              <a:buNone/>
            </a:pPr>
            <a:endParaRPr lang="en-US" dirty="0"/>
          </a:p>
        </p:txBody>
      </p:sp>
      <p:sp>
        <p:nvSpPr>
          <p:cNvPr id="6" name="TextBox 5">
            <a:extLst>
              <a:ext uri="{FF2B5EF4-FFF2-40B4-BE49-F238E27FC236}">
                <a16:creationId xmlns:a16="http://schemas.microsoft.com/office/drawing/2014/main" id="{29C348C2-E018-0FD6-B105-A5763F9DFF42}"/>
              </a:ext>
            </a:extLst>
          </p:cNvPr>
          <p:cNvSpPr txBox="1"/>
          <p:nvPr/>
        </p:nvSpPr>
        <p:spPr>
          <a:xfrm>
            <a:off x="7081166" y="750780"/>
            <a:ext cx="3268417" cy="2566857"/>
          </a:xfrm>
          <a:prstGeom prst="rect">
            <a:avLst/>
          </a:prstGeom>
          <a:solidFill>
            <a:schemeClr val="accent1"/>
          </a:solidFill>
          <a:ln>
            <a:solidFill>
              <a:schemeClr val="tx1"/>
            </a:solidFill>
          </a:ln>
        </p:spPr>
        <p:txBody>
          <a:bodyPr wrap="square" rtlCol="0">
            <a:spAutoFit/>
          </a:bodyPr>
          <a:lstStyle/>
          <a:p>
            <a:pPr defTabSz="411480">
              <a:spcAft>
                <a:spcPts val="600"/>
              </a:spcAft>
            </a:pPr>
            <a:r>
              <a:rPr lang="en-US" sz="1620" kern="1200" dirty="0">
                <a:solidFill>
                  <a:schemeClr val="tx1"/>
                </a:solidFill>
                <a:latin typeface="+mn-lt"/>
                <a:ea typeface="+mn-ea"/>
                <a:cs typeface="+mn-cs"/>
              </a:rPr>
              <a:t>Some apps will send real QSOs, current headlines, and let you upload your own content. </a:t>
            </a:r>
          </a:p>
          <a:p>
            <a:pPr defTabSz="411480">
              <a:spcAft>
                <a:spcPts val="600"/>
              </a:spcAft>
            </a:pPr>
            <a:endParaRPr lang="en-US" sz="1620" kern="1200" dirty="0">
              <a:solidFill>
                <a:schemeClr val="tx1"/>
              </a:solidFill>
              <a:latin typeface="+mn-lt"/>
              <a:ea typeface="+mn-ea"/>
              <a:cs typeface="+mn-cs"/>
            </a:endParaRPr>
          </a:p>
          <a:p>
            <a:pPr defTabSz="411480">
              <a:spcAft>
                <a:spcPts val="600"/>
              </a:spcAft>
            </a:pPr>
            <a:r>
              <a:rPr lang="en-US" sz="1620" kern="1200" dirty="0">
                <a:solidFill>
                  <a:schemeClr val="tx1"/>
                </a:solidFill>
                <a:latin typeface="+mn-lt"/>
                <a:ea typeface="+mn-ea"/>
                <a:cs typeface="+mn-cs"/>
              </a:rPr>
              <a:t>They can also simulate real listening conditions such as band noise and signal fade.</a:t>
            </a:r>
          </a:p>
          <a:p>
            <a:pPr defTabSz="411480">
              <a:spcAft>
                <a:spcPts val="600"/>
              </a:spcAft>
            </a:pPr>
            <a:endParaRPr lang="en-US" sz="1620" kern="1200" dirty="0">
              <a:solidFill>
                <a:schemeClr val="tx1"/>
              </a:solidFill>
              <a:latin typeface="+mn-lt"/>
              <a:ea typeface="+mn-ea"/>
              <a:cs typeface="+mn-cs"/>
            </a:endParaRPr>
          </a:p>
        </p:txBody>
      </p:sp>
      <p:sp>
        <p:nvSpPr>
          <p:cNvPr id="5" name="Title 1">
            <a:extLst>
              <a:ext uri="{FF2B5EF4-FFF2-40B4-BE49-F238E27FC236}">
                <a16:creationId xmlns:a16="http://schemas.microsoft.com/office/drawing/2014/main" id="{B0ADB011-5191-5618-C9CA-A8FBEE769988}"/>
              </a:ext>
            </a:extLst>
          </p:cNvPr>
          <p:cNvSpPr>
            <a:spLocks noGrp="1"/>
          </p:cNvSpPr>
          <p:nvPr>
            <p:ph type="title"/>
          </p:nvPr>
        </p:nvSpPr>
        <p:spPr>
          <a:xfrm>
            <a:off x="619538" y="1537252"/>
            <a:ext cx="1991140" cy="993914"/>
          </a:xfrm>
        </p:spPr>
        <p:txBody>
          <a:bodyPr>
            <a:normAutofit/>
          </a:bodyPr>
          <a:lstStyle/>
          <a:p>
            <a:r>
              <a:rPr lang="en-US" sz="5200" dirty="0"/>
              <a:t>Apps</a:t>
            </a:r>
          </a:p>
        </p:txBody>
      </p:sp>
      <p:sp>
        <p:nvSpPr>
          <p:cNvPr id="4" name="TextBox 3">
            <a:extLst>
              <a:ext uri="{FF2B5EF4-FFF2-40B4-BE49-F238E27FC236}">
                <a16:creationId xmlns:a16="http://schemas.microsoft.com/office/drawing/2014/main" id="{15AC42E4-F128-BE88-E6D6-14DAAD973ECE}"/>
              </a:ext>
            </a:extLst>
          </p:cNvPr>
          <p:cNvSpPr txBox="1"/>
          <p:nvPr/>
        </p:nvSpPr>
        <p:spPr>
          <a:xfrm rot="854290">
            <a:off x="7103636" y="4309780"/>
            <a:ext cx="3268417" cy="590931"/>
          </a:xfrm>
          <a:prstGeom prst="rect">
            <a:avLst/>
          </a:prstGeom>
          <a:solidFill>
            <a:schemeClr val="accent6">
              <a:lumMod val="40000"/>
              <a:lumOff val="60000"/>
            </a:schemeClr>
          </a:solidFill>
          <a:ln>
            <a:solidFill>
              <a:srgbClr val="7A0000"/>
            </a:solidFill>
          </a:ln>
          <a:effectLst>
            <a:glow rad="101600">
              <a:schemeClr val="accent2">
                <a:satMod val="175000"/>
                <a:alpha val="40000"/>
              </a:schemeClr>
            </a:glow>
          </a:effectLst>
        </p:spPr>
        <p:txBody>
          <a:bodyPr wrap="square" rtlCol="0">
            <a:spAutoFit/>
          </a:bodyPr>
          <a:lstStyle/>
          <a:p>
            <a:pPr algn="ctr" defTabSz="411480">
              <a:spcAft>
                <a:spcPts val="600"/>
              </a:spcAft>
            </a:pPr>
            <a:r>
              <a:rPr lang="en-US" sz="1620" kern="1200" dirty="0">
                <a:solidFill>
                  <a:srgbClr val="FF0000"/>
                </a:solidFill>
                <a:latin typeface="+mn-lt"/>
                <a:ea typeface="+mn-ea"/>
                <a:cs typeface="+mn-cs"/>
              </a:rPr>
              <a:t>Warning about keyboard usage </a:t>
            </a:r>
            <a:br>
              <a:rPr lang="en-US" sz="1620" kern="1200" dirty="0">
                <a:solidFill>
                  <a:srgbClr val="FF0000"/>
                </a:solidFill>
                <a:latin typeface="+mn-lt"/>
                <a:ea typeface="+mn-ea"/>
                <a:cs typeface="+mn-cs"/>
              </a:rPr>
            </a:br>
            <a:r>
              <a:rPr lang="en-US" sz="1620" kern="1200" dirty="0">
                <a:solidFill>
                  <a:srgbClr val="FF0000"/>
                </a:solidFill>
                <a:latin typeface="+mn-lt"/>
                <a:ea typeface="+mn-ea"/>
                <a:cs typeface="+mn-cs"/>
              </a:rPr>
              <a:t>with some apps</a:t>
            </a:r>
          </a:p>
        </p:txBody>
      </p:sp>
    </p:spTree>
    <p:extLst>
      <p:ext uri="{BB962C8B-B14F-4D97-AF65-F5344CB8AC3E}">
        <p14:creationId xmlns:p14="http://schemas.microsoft.com/office/powerpoint/2010/main" val="1750092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DA14-B8FD-671A-4B62-5ABD98E7013B}"/>
              </a:ext>
            </a:extLst>
          </p:cNvPr>
          <p:cNvSpPr>
            <a:spLocks noGrp="1"/>
          </p:cNvSpPr>
          <p:nvPr>
            <p:ph type="title"/>
          </p:nvPr>
        </p:nvSpPr>
        <p:spPr>
          <a:xfrm>
            <a:off x="619538" y="1537252"/>
            <a:ext cx="3374136" cy="993914"/>
          </a:xfrm>
        </p:spPr>
        <p:txBody>
          <a:bodyPr>
            <a:normAutofit/>
          </a:bodyPr>
          <a:lstStyle/>
          <a:p>
            <a:r>
              <a:rPr lang="en-US" sz="5200" dirty="0"/>
              <a:t>Tips</a:t>
            </a:r>
          </a:p>
        </p:txBody>
      </p:sp>
      <p:graphicFrame>
        <p:nvGraphicFramePr>
          <p:cNvPr id="17" name="Content Placeholder 2">
            <a:extLst>
              <a:ext uri="{FF2B5EF4-FFF2-40B4-BE49-F238E27FC236}">
                <a16:creationId xmlns:a16="http://schemas.microsoft.com/office/drawing/2014/main" id="{012E3D02-1E67-AA72-0081-EE3290E88FFE}"/>
              </a:ext>
            </a:extLst>
          </p:cNvPr>
          <p:cNvGraphicFramePr>
            <a:graphicFrameLocks noGrp="1"/>
          </p:cNvGraphicFramePr>
          <p:nvPr>
            <p:ph idx="1"/>
            <p:extLst>
              <p:ext uri="{D42A27DB-BD31-4B8C-83A1-F6EECF244321}">
                <p14:modId xmlns:p14="http://schemas.microsoft.com/office/powerpoint/2010/main" val="2961091935"/>
              </p:ext>
            </p:extLst>
          </p:nvPr>
        </p:nvGraphicFramePr>
        <p:xfrm>
          <a:off x="2551043" y="620392"/>
          <a:ext cx="8805805"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1889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1A55-4051-9176-56CF-76979089DCA3}"/>
              </a:ext>
            </a:extLst>
          </p:cNvPr>
          <p:cNvSpPr>
            <a:spLocks noGrp="1"/>
          </p:cNvSpPr>
          <p:nvPr>
            <p:ph type="title"/>
          </p:nvPr>
        </p:nvSpPr>
        <p:spPr>
          <a:xfrm>
            <a:off x="2019301" y="624110"/>
            <a:ext cx="3810000" cy="1280890"/>
          </a:xfrm>
        </p:spPr>
        <p:txBody>
          <a:bodyPr>
            <a:normAutofit/>
          </a:bodyPr>
          <a:lstStyle/>
          <a:p>
            <a:r>
              <a:rPr lang="en-US"/>
              <a:t>Hello</a:t>
            </a:r>
          </a:p>
        </p:txBody>
      </p:sp>
      <p:sp>
        <p:nvSpPr>
          <p:cNvPr id="3" name="Content Placeholder 2">
            <a:extLst>
              <a:ext uri="{FF2B5EF4-FFF2-40B4-BE49-F238E27FC236}">
                <a16:creationId xmlns:a16="http://schemas.microsoft.com/office/drawing/2014/main" id="{7B5349B1-FDD0-A039-06F2-06773B42AC30}"/>
              </a:ext>
            </a:extLst>
          </p:cNvPr>
          <p:cNvSpPr>
            <a:spLocks noGrp="1"/>
          </p:cNvSpPr>
          <p:nvPr>
            <p:ph idx="1"/>
          </p:nvPr>
        </p:nvSpPr>
        <p:spPr>
          <a:xfrm>
            <a:off x="2019302" y="2133600"/>
            <a:ext cx="3810000" cy="3777622"/>
          </a:xfrm>
        </p:spPr>
        <p:txBody>
          <a:bodyPr>
            <a:normAutofit/>
          </a:bodyPr>
          <a:lstStyle/>
          <a:p>
            <a:r>
              <a:rPr lang="en-US" dirty="0"/>
              <a:t>Keith Ford</a:t>
            </a:r>
            <a:br>
              <a:rPr lang="en-US" dirty="0"/>
            </a:br>
            <a:endParaRPr lang="en-US" dirty="0"/>
          </a:p>
          <a:p>
            <a:r>
              <a:rPr lang="en-US" dirty="0"/>
              <a:t>K4KEF@keithford.com</a:t>
            </a:r>
          </a:p>
        </p:txBody>
      </p:sp>
      <p:pic>
        <p:nvPicPr>
          <p:cNvPr id="5" name="Picture 4" descr="A group of people posing for a photo&#10;&#10;Description automatically generated">
            <a:extLst>
              <a:ext uri="{FF2B5EF4-FFF2-40B4-BE49-F238E27FC236}">
                <a16:creationId xmlns:a16="http://schemas.microsoft.com/office/drawing/2014/main" id="{6E503B76-A54B-BE7B-1157-EE7FE5656D71}"/>
              </a:ext>
            </a:extLst>
          </p:cNvPr>
          <p:cNvPicPr>
            <a:picLocks noChangeAspect="1"/>
          </p:cNvPicPr>
          <p:nvPr/>
        </p:nvPicPr>
        <p:blipFill>
          <a:blip r:embed="rId3"/>
          <a:srcRect l="12963" r="9121" b="-3"/>
          <a:stretch/>
        </p:blipFill>
        <p:spPr>
          <a:xfrm>
            <a:off x="6091916" y="645106"/>
            <a:ext cx="5451627" cy="5247747"/>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80080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172D31-BAAB-927D-8F36-B561BC8C11F3}"/>
              </a:ext>
            </a:extLst>
          </p:cNvPr>
          <p:cNvPicPr>
            <a:picLocks noChangeAspect="1"/>
          </p:cNvPicPr>
          <p:nvPr/>
        </p:nvPicPr>
        <p:blipFill>
          <a:blip r:embed="rId3"/>
          <a:stretch>
            <a:fillRect/>
          </a:stretch>
        </p:blipFill>
        <p:spPr>
          <a:xfrm>
            <a:off x="5219700" y="852719"/>
            <a:ext cx="1752600" cy="1752600"/>
          </a:xfrm>
          <a:prstGeom prst="rect">
            <a:avLst/>
          </a:prstGeom>
          <a:noFill/>
        </p:spPr>
      </p:pic>
      <p:sp>
        <p:nvSpPr>
          <p:cNvPr id="8" name="TextBox 7">
            <a:extLst>
              <a:ext uri="{FF2B5EF4-FFF2-40B4-BE49-F238E27FC236}">
                <a16:creationId xmlns:a16="http://schemas.microsoft.com/office/drawing/2014/main" id="{ACFF78BA-9852-AE1F-A4BC-E9349B8896F0}"/>
              </a:ext>
            </a:extLst>
          </p:cNvPr>
          <p:cNvSpPr txBox="1"/>
          <p:nvPr/>
        </p:nvSpPr>
        <p:spPr>
          <a:xfrm>
            <a:off x="1812349" y="3126908"/>
            <a:ext cx="8467725" cy="1938992"/>
          </a:xfrm>
          <a:prstGeom prst="rect">
            <a:avLst/>
          </a:prstGeom>
          <a:noFill/>
        </p:spPr>
        <p:txBody>
          <a:bodyPr wrap="square">
            <a:spAutoFit/>
          </a:bodyPr>
          <a:lstStyle/>
          <a:p>
            <a:pPr algn="ctr"/>
            <a:r>
              <a:rPr lang="en-US" sz="3200" b="1" cap="all" dirty="0"/>
              <a:t>LICW </a:t>
            </a:r>
          </a:p>
          <a:p>
            <a:pPr algn="ctr"/>
            <a:r>
              <a:rPr lang="en-US" sz="3200" b="1" cap="all" dirty="0"/>
              <a:t>TEACHERS of Morse Code</a:t>
            </a:r>
            <a:br>
              <a:rPr lang="en-US" sz="3200" b="1" cap="all" dirty="0"/>
            </a:br>
            <a:br>
              <a:rPr lang="en-US" sz="3200" b="1" cap="all" dirty="0"/>
            </a:br>
            <a:r>
              <a:rPr lang="en-US" sz="2400" dirty="0"/>
              <a:t>Scott Wooten, KW4NJA</a:t>
            </a:r>
            <a:endParaRPr lang="en-US" sz="3200" b="1" cap="all" dirty="0"/>
          </a:p>
        </p:txBody>
      </p:sp>
    </p:spTree>
    <p:extLst>
      <p:ext uri="{BB962C8B-B14F-4D97-AF65-F5344CB8AC3E}">
        <p14:creationId xmlns:p14="http://schemas.microsoft.com/office/powerpoint/2010/main" val="3295269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1BCA5-9995-5C98-9058-81923E4BC216}"/>
              </a:ext>
            </a:extLst>
          </p:cNvPr>
          <p:cNvSpPr txBox="1"/>
          <p:nvPr/>
        </p:nvSpPr>
        <p:spPr>
          <a:xfrm>
            <a:off x="304800" y="132487"/>
            <a:ext cx="8267700" cy="523220"/>
          </a:xfrm>
          <a:prstGeom prst="rect">
            <a:avLst/>
          </a:prstGeom>
          <a:noFill/>
        </p:spPr>
        <p:txBody>
          <a:bodyPr wrap="square">
            <a:spAutoFit/>
          </a:bodyPr>
          <a:lstStyle/>
          <a:p>
            <a:r>
              <a:rPr lang="en-US" sz="2800" b="1" cap="all" dirty="0"/>
              <a:t>A Little Bit About Our Club</a:t>
            </a:r>
          </a:p>
        </p:txBody>
      </p:sp>
      <p:sp>
        <p:nvSpPr>
          <p:cNvPr id="6" name="TextBox 5">
            <a:extLst>
              <a:ext uri="{FF2B5EF4-FFF2-40B4-BE49-F238E27FC236}">
                <a16:creationId xmlns:a16="http://schemas.microsoft.com/office/drawing/2014/main" id="{6ADB3AF8-1C70-F056-74F6-7CC48789FA18}"/>
              </a:ext>
            </a:extLst>
          </p:cNvPr>
          <p:cNvSpPr txBox="1"/>
          <p:nvPr/>
        </p:nvSpPr>
        <p:spPr>
          <a:xfrm>
            <a:off x="688181" y="3513160"/>
            <a:ext cx="10284619" cy="461665"/>
          </a:xfrm>
          <a:prstGeom prst="rect">
            <a:avLst/>
          </a:prstGeom>
          <a:noFill/>
        </p:spPr>
        <p:txBody>
          <a:bodyPr wrap="square">
            <a:spAutoFit/>
          </a:bodyPr>
          <a:lstStyle/>
          <a:p>
            <a:pPr>
              <a:spcBef>
                <a:spcPts val="1800"/>
              </a:spcBef>
            </a:pPr>
            <a:r>
              <a:rPr lang="en-US" sz="2400" b="1" dirty="0"/>
              <a:t>More successful than we ever dreamed</a:t>
            </a:r>
          </a:p>
        </p:txBody>
      </p:sp>
      <p:sp>
        <p:nvSpPr>
          <p:cNvPr id="3" name="TextBox 2">
            <a:extLst>
              <a:ext uri="{FF2B5EF4-FFF2-40B4-BE49-F238E27FC236}">
                <a16:creationId xmlns:a16="http://schemas.microsoft.com/office/drawing/2014/main" id="{80EBC953-F687-6606-E7BD-7E4778F9A124}"/>
              </a:ext>
            </a:extLst>
          </p:cNvPr>
          <p:cNvSpPr txBox="1"/>
          <p:nvPr/>
        </p:nvSpPr>
        <p:spPr>
          <a:xfrm>
            <a:off x="688181" y="1729013"/>
            <a:ext cx="10284619" cy="461665"/>
          </a:xfrm>
          <a:prstGeom prst="rect">
            <a:avLst/>
          </a:prstGeom>
          <a:noFill/>
        </p:spPr>
        <p:txBody>
          <a:bodyPr wrap="square">
            <a:spAutoFit/>
          </a:bodyPr>
          <a:lstStyle/>
          <a:p>
            <a:pPr>
              <a:spcBef>
                <a:spcPts val="1800"/>
              </a:spcBef>
            </a:pPr>
            <a:r>
              <a:rPr lang="en-US" sz="2400" b="1" dirty="0"/>
              <a:t>Founded in 2018</a:t>
            </a:r>
          </a:p>
        </p:txBody>
      </p:sp>
      <p:sp>
        <p:nvSpPr>
          <p:cNvPr id="4" name="TextBox 3">
            <a:extLst>
              <a:ext uri="{FF2B5EF4-FFF2-40B4-BE49-F238E27FC236}">
                <a16:creationId xmlns:a16="http://schemas.microsoft.com/office/drawing/2014/main" id="{C9FEFDC1-87FB-E10A-E777-E4F643582C95}"/>
              </a:ext>
            </a:extLst>
          </p:cNvPr>
          <p:cNvSpPr txBox="1"/>
          <p:nvPr/>
        </p:nvSpPr>
        <p:spPr>
          <a:xfrm>
            <a:off x="688180" y="2190678"/>
            <a:ext cx="6103256" cy="923330"/>
          </a:xfrm>
          <a:prstGeom prst="rect">
            <a:avLst/>
          </a:prstGeom>
          <a:noFill/>
        </p:spPr>
        <p:txBody>
          <a:bodyPr wrap="square">
            <a:spAutoFit/>
          </a:bodyPr>
          <a:lstStyle/>
          <a:p>
            <a:pPr marL="285750" indent="-285750">
              <a:buFont typeface="Arial" panose="020B0604020202020204" pitchFamily="34" charset="0"/>
              <a:buChar char="•"/>
            </a:pPr>
            <a:r>
              <a:rPr lang="en-US" dirty="0"/>
              <a:t>More CW operators needed / Field Day in 2017</a:t>
            </a:r>
          </a:p>
          <a:p>
            <a:pPr marL="285750" indent="-285750">
              <a:buFont typeface="Arial" panose="020B0604020202020204" pitchFamily="34" charset="0"/>
              <a:buChar char="•"/>
            </a:pPr>
            <a:r>
              <a:rPr lang="en-US" dirty="0"/>
              <a:t>A way to give back to the community</a:t>
            </a:r>
          </a:p>
          <a:p>
            <a:pPr marL="285750" indent="-285750">
              <a:buFont typeface="Arial" panose="020B0604020202020204" pitchFamily="34" charset="0"/>
              <a:buChar char="•"/>
            </a:pPr>
            <a:r>
              <a:rPr lang="en-US" dirty="0"/>
              <a:t>Goal:  50 members / Long Island area</a:t>
            </a:r>
          </a:p>
        </p:txBody>
      </p:sp>
      <p:pic>
        <p:nvPicPr>
          <p:cNvPr id="5" name="Graphic 4">
            <a:extLst>
              <a:ext uri="{FF2B5EF4-FFF2-40B4-BE49-F238E27FC236}">
                <a16:creationId xmlns:a16="http://schemas.microsoft.com/office/drawing/2014/main" id="{EEEBF989-4862-183D-3674-FC96DCB88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1834948"/>
            <a:ext cx="249794" cy="249794"/>
          </a:xfrm>
          <a:prstGeom prst="rect">
            <a:avLst/>
          </a:prstGeom>
        </p:spPr>
      </p:pic>
      <p:pic>
        <p:nvPicPr>
          <p:cNvPr id="7" name="Graphic 6">
            <a:extLst>
              <a:ext uri="{FF2B5EF4-FFF2-40B4-BE49-F238E27FC236}">
                <a16:creationId xmlns:a16="http://schemas.microsoft.com/office/drawing/2014/main" id="{491525CF-D0F4-0076-921F-AD7903AFA5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3619095"/>
            <a:ext cx="249794" cy="249794"/>
          </a:xfrm>
          <a:prstGeom prst="rect">
            <a:avLst/>
          </a:prstGeom>
        </p:spPr>
      </p:pic>
      <p:sp>
        <p:nvSpPr>
          <p:cNvPr id="8" name="TextBox 7">
            <a:extLst>
              <a:ext uri="{FF2B5EF4-FFF2-40B4-BE49-F238E27FC236}">
                <a16:creationId xmlns:a16="http://schemas.microsoft.com/office/drawing/2014/main" id="{0F75BDD6-CC0D-81B1-CC98-EF70DCB72B97}"/>
              </a:ext>
            </a:extLst>
          </p:cNvPr>
          <p:cNvSpPr txBox="1"/>
          <p:nvPr/>
        </p:nvSpPr>
        <p:spPr>
          <a:xfrm>
            <a:off x="688180" y="3973230"/>
            <a:ext cx="5419283" cy="1754326"/>
          </a:xfrm>
          <a:prstGeom prst="rect">
            <a:avLst/>
          </a:prstGeom>
          <a:noFill/>
        </p:spPr>
        <p:txBody>
          <a:bodyPr wrap="square">
            <a:spAutoFit/>
          </a:bodyPr>
          <a:lstStyle/>
          <a:p>
            <a:pPr marL="285750" indent="-285750">
              <a:buFont typeface="Arial" panose="020B0604020202020204" pitchFamily="34" charset="0"/>
              <a:buChar char="•"/>
            </a:pPr>
            <a:r>
              <a:rPr lang="en-US" dirty="0"/>
              <a:t>Over 6000 members</a:t>
            </a:r>
          </a:p>
          <a:p>
            <a:pPr marL="285750" indent="-285750">
              <a:buFont typeface="Arial" panose="020B0604020202020204" pitchFamily="34" charset="0"/>
              <a:buChar char="•"/>
            </a:pPr>
            <a:r>
              <a:rPr lang="en-US" dirty="0"/>
              <a:t>All 50 US States</a:t>
            </a:r>
          </a:p>
          <a:p>
            <a:pPr marL="285750" indent="-285750">
              <a:buFont typeface="Arial" panose="020B0604020202020204" pitchFamily="34" charset="0"/>
              <a:buChar char="•"/>
            </a:pPr>
            <a:r>
              <a:rPr lang="en-US" dirty="0"/>
              <a:t>Over 60 countries around the world</a:t>
            </a:r>
          </a:p>
          <a:p>
            <a:pPr marL="285750" indent="-285750">
              <a:buFont typeface="Arial" panose="020B0604020202020204" pitchFamily="34" charset="0"/>
              <a:buChar char="•"/>
            </a:pPr>
            <a:r>
              <a:rPr lang="en-US" dirty="0"/>
              <a:t>Over 100 Instructors and Moderators</a:t>
            </a:r>
          </a:p>
          <a:p>
            <a:pPr marL="285750" indent="-285750">
              <a:buFont typeface="Arial" panose="020B0604020202020204" pitchFamily="34" charset="0"/>
              <a:buChar char="•"/>
            </a:pPr>
            <a:r>
              <a:rPr lang="en-US" dirty="0"/>
              <a:t>Over 150 Classes/Forums weekly on Zoom</a:t>
            </a:r>
          </a:p>
          <a:p>
            <a:pPr marL="285750" indent="-285750">
              <a:buFont typeface="Arial" panose="020B0604020202020204" pitchFamily="34" charset="0"/>
              <a:buChar char="•"/>
            </a:pPr>
            <a:r>
              <a:rPr lang="en-US" dirty="0"/>
              <a:t>English &amp; Spanish</a:t>
            </a:r>
          </a:p>
        </p:txBody>
      </p:sp>
      <p:pic>
        <p:nvPicPr>
          <p:cNvPr id="11" name="Picture 2" descr="Morse Code Keyboard 1939 Style! | Hackaday">
            <a:extLst>
              <a:ext uri="{FF2B5EF4-FFF2-40B4-BE49-F238E27FC236}">
                <a16:creationId xmlns:a16="http://schemas.microsoft.com/office/drawing/2014/main" id="{9E3A1D7E-F9F4-154D-B1DF-1EF4ACFBF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365" y="1533785"/>
            <a:ext cx="5160415" cy="241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990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26D0C-8A5D-399F-4774-AD549380C2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53A1A5-DB59-4E59-4C82-10A9975DDE41}"/>
              </a:ext>
            </a:extLst>
          </p:cNvPr>
          <p:cNvSpPr txBox="1"/>
          <p:nvPr/>
        </p:nvSpPr>
        <p:spPr>
          <a:xfrm>
            <a:off x="1511822" y="132487"/>
            <a:ext cx="7060677" cy="523220"/>
          </a:xfrm>
          <a:prstGeom prst="rect">
            <a:avLst/>
          </a:prstGeom>
          <a:noFill/>
        </p:spPr>
        <p:txBody>
          <a:bodyPr wrap="square">
            <a:spAutoFit/>
          </a:bodyPr>
          <a:lstStyle/>
          <a:p>
            <a:r>
              <a:rPr lang="en-US" sz="2800" b="1" cap="all" dirty="0"/>
              <a:t>Club Resources</a:t>
            </a:r>
          </a:p>
        </p:txBody>
      </p:sp>
      <p:sp>
        <p:nvSpPr>
          <p:cNvPr id="3" name="TextBox 2">
            <a:extLst>
              <a:ext uri="{FF2B5EF4-FFF2-40B4-BE49-F238E27FC236}">
                <a16:creationId xmlns:a16="http://schemas.microsoft.com/office/drawing/2014/main" id="{2642BF3E-B32B-0B70-4706-576E7EED924A}"/>
              </a:ext>
            </a:extLst>
          </p:cNvPr>
          <p:cNvSpPr txBox="1"/>
          <p:nvPr/>
        </p:nvSpPr>
        <p:spPr>
          <a:xfrm>
            <a:off x="1761617" y="2042174"/>
            <a:ext cx="5741648" cy="3093154"/>
          </a:xfrm>
          <a:prstGeom prst="rect">
            <a:avLst/>
          </a:prstGeom>
          <a:noFill/>
        </p:spPr>
        <p:txBody>
          <a:bodyPr wrap="square">
            <a:spAutoFit/>
          </a:bodyPr>
          <a:lstStyle/>
          <a:p>
            <a:pPr>
              <a:spcBef>
                <a:spcPts val="1800"/>
              </a:spcBef>
            </a:pPr>
            <a:r>
              <a:rPr lang="en-US" sz="2000" b="1" dirty="0"/>
              <a:t>LICW YouTube Channel</a:t>
            </a:r>
          </a:p>
          <a:p>
            <a:pPr>
              <a:spcBef>
                <a:spcPts val="1800"/>
              </a:spcBef>
            </a:pPr>
            <a:r>
              <a:rPr lang="en-US" sz="2000" b="1" dirty="0"/>
              <a:t>LICW Newsletter</a:t>
            </a:r>
          </a:p>
          <a:p>
            <a:pPr>
              <a:spcBef>
                <a:spcPts val="1800"/>
              </a:spcBef>
            </a:pPr>
            <a:r>
              <a:rPr lang="en-US" sz="2000" b="1" dirty="0"/>
              <a:t>LICW Facebook Page</a:t>
            </a:r>
          </a:p>
          <a:p>
            <a:pPr>
              <a:spcBef>
                <a:spcPts val="1800"/>
              </a:spcBef>
            </a:pPr>
            <a:r>
              <a:rPr lang="en-US" sz="2000" b="1" dirty="0"/>
              <a:t>LICW This Week Podcast</a:t>
            </a:r>
          </a:p>
          <a:p>
            <a:pPr>
              <a:spcBef>
                <a:spcPts val="1800"/>
              </a:spcBef>
            </a:pPr>
            <a:r>
              <a:rPr lang="en-US" sz="2000" b="1" dirty="0"/>
              <a:t>LICW Discord Server (Chat, Sked)</a:t>
            </a:r>
          </a:p>
          <a:p>
            <a:pPr>
              <a:spcBef>
                <a:spcPts val="1800"/>
              </a:spcBef>
            </a:pPr>
            <a:r>
              <a:rPr lang="en-US" sz="2000" b="1" dirty="0"/>
              <a:t>LICW DMR: TGIF Network, Talk Group</a:t>
            </a:r>
          </a:p>
        </p:txBody>
      </p:sp>
      <p:pic>
        <p:nvPicPr>
          <p:cNvPr id="5" name="Graphic 4">
            <a:extLst>
              <a:ext uri="{FF2B5EF4-FFF2-40B4-BE49-F238E27FC236}">
                <a16:creationId xmlns:a16="http://schemas.microsoft.com/office/drawing/2014/main" id="{1CB0A40B-21DE-5EE2-62CE-940B55306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823" y="2110009"/>
            <a:ext cx="249794" cy="249794"/>
          </a:xfrm>
          <a:prstGeom prst="rect">
            <a:avLst/>
          </a:prstGeom>
        </p:spPr>
      </p:pic>
      <p:pic>
        <p:nvPicPr>
          <p:cNvPr id="9" name="Graphic 8">
            <a:extLst>
              <a:ext uri="{FF2B5EF4-FFF2-40B4-BE49-F238E27FC236}">
                <a16:creationId xmlns:a16="http://schemas.microsoft.com/office/drawing/2014/main" id="{DA38B63A-0AC9-B34B-DD3E-5159BD37CE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823" y="2669829"/>
            <a:ext cx="249794" cy="249794"/>
          </a:xfrm>
          <a:prstGeom prst="rect">
            <a:avLst/>
          </a:prstGeom>
        </p:spPr>
      </p:pic>
      <p:pic>
        <p:nvPicPr>
          <p:cNvPr id="11" name="Graphic 10">
            <a:extLst>
              <a:ext uri="{FF2B5EF4-FFF2-40B4-BE49-F238E27FC236}">
                <a16:creationId xmlns:a16="http://schemas.microsoft.com/office/drawing/2014/main" id="{1A8B02E4-1BC4-56CE-624C-7F5F1EA8D9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823" y="3191549"/>
            <a:ext cx="249794" cy="249794"/>
          </a:xfrm>
          <a:prstGeom prst="rect">
            <a:avLst/>
          </a:prstGeom>
        </p:spPr>
      </p:pic>
      <p:pic>
        <p:nvPicPr>
          <p:cNvPr id="12" name="Graphic 11">
            <a:extLst>
              <a:ext uri="{FF2B5EF4-FFF2-40B4-BE49-F238E27FC236}">
                <a16:creationId xmlns:a16="http://schemas.microsoft.com/office/drawing/2014/main" id="{6E5C49FE-18B3-DC8E-4046-9BF7ED27E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823" y="3713269"/>
            <a:ext cx="249794" cy="249794"/>
          </a:xfrm>
          <a:prstGeom prst="rect">
            <a:avLst/>
          </a:prstGeom>
        </p:spPr>
      </p:pic>
      <p:pic>
        <p:nvPicPr>
          <p:cNvPr id="13" name="Graphic 12">
            <a:extLst>
              <a:ext uri="{FF2B5EF4-FFF2-40B4-BE49-F238E27FC236}">
                <a16:creationId xmlns:a16="http://schemas.microsoft.com/office/drawing/2014/main" id="{ADDACB01-0EFB-1F13-A042-85E41C4EE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823" y="4264855"/>
            <a:ext cx="249794" cy="249794"/>
          </a:xfrm>
          <a:prstGeom prst="rect">
            <a:avLst/>
          </a:prstGeom>
        </p:spPr>
      </p:pic>
      <p:pic>
        <p:nvPicPr>
          <p:cNvPr id="14" name="Graphic 13">
            <a:extLst>
              <a:ext uri="{FF2B5EF4-FFF2-40B4-BE49-F238E27FC236}">
                <a16:creationId xmlns:a16="http://schemas.microsoft.com/office/drawing/2014/main" id="{0A50DB2D-B036-D5CA-227E-F157FDB2AD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1823" y="4786575"/>
            <a:ext cx="249794" cy="249794"/>
          </a:xfrm>
          <a:prstGeom prst="rect">
            <a:avLst/>
          </a:prstGeom>
        </p:spPr>
      </p:pic>
      <p:sp>
        <p:nvSpPr>
          <p:cNvPr id="15" name="TextBox 14">
            <a:extLst>
              <a:ext uri="{FF2B5EF4-FFF2-40B4-BE49-F238E27FC236}">
                <a16:creationId xmlns:a16="http://schemas.microsoft.com/office/drawing/2014/main" id="{3998A6D7-1969-429E-F638-C58E705B697E}"/>
              </a:ext>
            </a:extLst>
          </p:cNvPr>
          <p:cNvSpPr txBox="1"/>
          <p:nvPr/>
        </p:nvSpPr>
        <p:spPr>
          <a:xfrm>
            <a:off x="7503265" y="2042174"/>
            <a:ext cx="5741648" cy="3093154"/>
          </a:xfrm>
          <a:prstGeom prst="rect">
            <a:avLst/>
          </a:prstGeom>
          <a:noFill/>
        </p:spPr>
        <p:txBody>
          <a:bodyPr wrap="square">
            <a:spAutoFit/>
          </a:bodyPr>
          <a:lstStyle/>
          <a:p>
            <a:pPr>
              <a:spcBef>
                <a:spcPts val="1800"/>
              </a:spcBef>
            </a:pPr>
            <a:r>
              <a:rPr lang="en-US" sz="2000" b="1" dirty="0"/>
              <a:t>LICW Dropbox</a:t>
            </a:r>
          </a:p>
          <a:p>
            <a:pPr>
              <a:spcBef>
                <a:spcPts val="1800"/>
              </a:spcBef>
            </a:pPr>
            <a:r>
              <a:rPr lang="en-US" sz="2000" b="1" dirty="0"/>
              <a:t>LICW Groups.io</a:t>
            </a:r>
          </a:p>
          <a:p>
            <a:pPr>
              <a:spcBef>
                <a:spcPts val="1800"/>
              </a:spcBef>
            </a:pPr>
            <a:r>
              <a:rPr lang="en-US" sz="2000" b="1" dirty="0"/>
              <a:t>LICW Morse Practice Page</a:t>
            </a:r>
          </a:p>
          <a:p>
            <a:pPr>
              <a:spcBef>
                <a:spcPts val="1800"/>
              </a:spcBef>
            </a:pPr>
            <a:r>
              <a:rPr lang="en-US" sz="2000" b="1" dirty="0"/>
              <a:t>LICW </a:t>
            </a:r>
            <a:r>
              <a:rPr lang="en-US" sz="2000" b="1" dirty="0" err="1"/>
              <a:t>VBand</a:t>
            </a:r>
            <a:r>
              <a:rPr lang="en-US" sz="2000" b="1" dirty="0"/>
              <a:t> Channel Page</a:t>
            </a:r>
          </a:p>
          <a:p>
            <a:pPr>
              <a:spcBef>
                <a:spcPts val="1800"/>
              </a:spcBef>
            </a:pPr>
            <a:r>
              <a:rPr lang="en-US" sz="2000" b="1" dirty="0"/>
              <a:t>LICW Challenge Page</a:t>
            </a:r>
          </a:p>
          <a:p>
            <a:pPr>
              <a:spcBef>
                <a:spcPts val="1800"/>
              </a:spcBef>
            </a:pPr>
            <a:r>
              <a:rPr lang="en-US" sz="2000" b="1" dirty="0"/>
              <a:t>LICW Academic Downloads</a:t>
            </a:r>
          </a:p>
        </p:txBody>
      </p:sp>
      <p:pic>
        <p:nvPicPr>
          <p:cNvPr id="16" name="Graphic 15">
            <a:extLst>
              <a:ext uri="{FF2B5EF4-FFF2-40B4-BE49-F238E27FC236}">
                <a16:creationId xmlns:a16="http://schemas.microsoft.com/office/drawing/2014/main" id="{1E60C2F5-7080-FF22-3A29-81A8D9A5E9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3471" y="2127048"/>
            <a:ext cx="249794" cy="249794"/>
          </a:xfrm>
          <a:prstGeom prst="rect">
            <a:avLst/>
          </a:prstGeom>
        </p:spPr>
      </p:pic>
      <p:pic>
        <p:nvPicPr>
          <p:cNvPr id="17" name="Graphic 16">
            <a:extLst>
              <a:ext uri="{FF2B5EF4-FFF2-40B4-BE49-F238E27FC236}">
                <a16:creationId xmlns:a16="http://schemas.microsoft.com/office/drawing/2014/main" id="{E0EA6C02-141A-D1C2-B875-A16CBD0F3A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3471" y="2686868"/>
            <a:ext cx="249794" cy="249794"/>
          </a:xfrm>
          <a:prstGeom prst="rect">
            <a:avLst/>
          </a:prstGeom>
        </p:spPr>
      </p:pic>
      <p:pic>
        <p:nvPicPr>
          <p:cNvPr id="18" name="Graphic 17">
            <a:extLst>
              <a:ext uri="{FF2B5EF4-FFF2-40B4-BE49-F238E27FC236}">
                <a16:creationId xmlns:a16="http://schemas.microsoft.com/office/drawing/2014/main" id="{0CEC4C57-C02D-1241-413B-A81AADA55A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3471" y="3208588"/>
            <a:ext cx="249794" cy="249794"/>
          </a:xfrm>
          <a:prstGeom prst="rect">
            <a:avLst/>
          </a:prstGeom>
        </p:spPr>
      </p:pic>
      <p:pic>
        <p:nvPicPr>
          <p:cNvPr id="19" name="Graphic 18">
            <a:extLst>
              <a:ext uri="{FF2B5EF4-FFF2-40B4-BE49-F238E27FC236}">
                <a16:creationId xmlns:a16="http://schemas.microsoft.com/office/drawing/2014/main" id="{513B3946-C6E1-3F4E-A5E3-3164C486B4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3471" y="3713269"/>
            <a:ext cx="249794" cy="249794"/>
          </a:xfrm>
          <a:prstGeom prst="rect">
            <a:avLst/>
          </a:prstGeom>
        </p:spPr>
      </p:pic>
      <p:pic>
        <p:nvPicPr>
          <p:cNvPr id="20" name="Graphic 19">
            <a:extLst>
              <a:ext uri="{FF2B5EF4-FFF2-40B4-BE49-F238E27FC236}">
                <a16:creationId xmlns:a16="http://schemas.microsoft.com/office/drawing/2014/main" id="{8E44C14E-ED6E-FF02-9156-A1734D987F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3471" y="4264855"/>
            <a:ext cx="249794" cy="249794"/>
          </a:xfrm>
          <a:prstGeom prst="rect">
            <a:avLst/>
          </a:prstGeom>
        </p:spPr>
      </p:pic>
      <p:pic>
        <p:nvPicPr>
          <p:cNvPr id="21" name="Graphic 20">
            <a:extLst>
              <a:ext uri="{FF2B5EF4-FFF2-40B4-BE49-F238E27FC236}">
                <a16:creationId xmlns:a16="http://schemas.microsoft.com/office/drawing/2014/main" id="{21A02CB9-E50B-7C2F-FB8C-CBAF1E5ABD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3471" y="4786575"/>
            <a:ext cx="249794" cy="249794"/>
          </a:xfrm>
          <a:prstGeom prst="rect">
            <a:avLst/>
          </a:prstGeom>
        </p:spPr>
      </p:pic>
    </p:spTree>
    <p:extLst>
      <p:ext uri="{BB962C8B-B14F-4D97-AF65-F5344CB8AC3E}">
        <p14:creationId xmlns:p14="http://schemas.microsoft.com/office/powerpoint/2010/main" val="1440002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269A03-DA20-011B-BED9-19C3F386CDAB}"/>
              </a:ext>
            </a:extLst>
          </p:cNvPr>
          <p:cNvSpPr txBox="1"/>
          <p:nvPr/>
        </p:nvSpPr>
        <p:spPr>
          <a:xfrm>
            <a:off x="1300606" y="132487"/>
            <a:ext cx="7271894" cy="646331"/>
          </a:xfrm>
          <a:prstGeom prst="rect">
            <a:avLst/>
          </a:prstGeom>
          <a:noFill/>
        </p:spPr>
        <p:txBody>
          <a:bodyPr wrap="square">
            <a:spAutoFit/>
          </a:bodyPr>
          <a:lstStyle/>
          <a:p>
            <a:r>
              <a:rPr lang="en-US" sz="3600" b="1" cap="all" dirty="0"/>
              <a:t>OVER 400 </a:t>
            </a:r>
            <a:r>
              <a:rPr lang="en-US" sz="3600" b="1" cap="all" dirty="0" err="1"/>
              <a:t>Yl’s</a:t>
            </a:r>
            <a:endParaRPr lang="en-US" sz="3600" b="1" cap="all" dirty="0"/>
          </a:p>
        </p:txBody>
      </p:sp>
      <p:sp>
        <p:nvSpPr>
          <p:cNvPr id="3" name="TextBox 2">
            <a:extLst>
              <a:ext uri="{FF2B5EF4-FFF2-40B4-BE49-F238E27FC236}">
                <a16:creationId xmlns:a16="http://schemas.microsoft.com/office/drawing/2014/main" id="{FB565AD3-196E-F282-85FD-876AFEF250A0}"/>
              </a:ext>
            </a:extLst>
          </p:cNvPr>
          <p:cNvSpPr txBox="1"/>
          <p:nvPr/>
        </p:nvSpPr>
        <p:spPr>
          <a:xfrm>
            <a:off x="1630979" y="1968858"/>
            <a:ext cx="4292742" cy="1846659"/>
          </a:xfrm>
          <a:prstGeom prst="rect">
            <a:avLst/>
          </a:prstGeom>
          <a:noFill/>
        </p:spPr>
        <p:txBody>
          <a:bodyPr wrap="square">
            <a:spAutoFit/>
          </a:bodyPr>
          <a:lstStyle/>
          <a:p>
            <a:pPr>
              <a:spcBef>
                <a:spcPts val="1800"/>
              </a:spcBef>
            </a:pPr>
            <a:r>
              <a:rPr lang="en-US" sz="2800" b="1" dirty="0"/>
              <a:t>Instructors</a:t>
            </a:r>
          </a:p>
          <a:p>
            <a:pPr>
              <a:spcBef>
                <a:spcPts val="1800"/>
              </a:spcBef>
            </a:pPr>
            <a:r>
              <a:rPr lang="en-US" sz="2800" b="1" dirty="0"/>
              <a:t>Moderators</a:t>
            </a:r>
          </a:p>
          <a:p>
            <a:pPr>
              <a:spcBef>
                <a:spcPts val="1800"/>
              </a:spcBef>
            </a:pPr>
            <a:r>
              <a:rPr lang="en-US" sz="2800" b="1" dirty="0"/>
              <a:t>Other leadership roles</a:t>
            </a:r>
          </a:p>
        </p:txBody>
      </p:sp>
      <p:pic>
        <p:nvPicPr>
          <p:cNvPr id="4" name="Graphic 3">
            <a:extLst>
              <a:ext uri="{FF2B5EF4-FFF2-40B4-BE49-F238E27FC236}">
                <a16:creationId xmlns:a16="http://schemas.microsoft.com/office/drawing/2014/main" id="{D7F2CE72-E0D0-629F-7BD4-B7321A8A7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185" y="2130128"/>
            <a:ext cx="249794" cy="249794"/>
          </a:xfrm>
          <a:prstGeom prst="rect">
            <a:avLst/>
          </a:prstGeom>
        </p:spPr>
      </p:pic>
      <p:pic>
        <p:nvPicPr>
          <p:cNvPr id="5" name="Graphic 4">
            <a:extLst>
              <a:ext uri="{FF2B5EF4-FFF2-40B4-BE49-F238E27FC236}">
                <a16:creationId xmlns:a16="http://schemas.microsoft.com/office/drawing/2014/main" id="{F3F20A14-EDC0-1060-2C67-7ED30EF6C6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185" y="2757496"/>
            <a:ext cx="249794" cy="249794"/>
          </a:xfrm>
          <a:prstGeom prst="rect">
            <a:avLst/>
          </a:prstGeom>
        </p:spPr>
      </p:pic>
      <p:pic>
        <p:nvPicPr>
          <p:cNvPr id="6" name="Graphic 5">
            <a:extLst>
              <a:ext uri="{FF2B5EF4-FFF2-40B4-BE49-F238E27FC236}">
                <a16:creationId xmlns:a16="http://schemas.microsoft.com/office/drawing/2014/main" id="{9D4FB1AF-1F51-EE38-DEE8-AE174E241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185" y="3429000"/>
            <a:ext cx="249794" cy="249794"/>
          </a:xfrm>
          <a:prstGeom prst="rect">
            <a:avLst/>
          </a:prstGeom>
        </p:spPr>
      </p:pic>
      <p:sp>
        <p:nvSpPr>
          <p:cNvPr id="10" name="TextBox 9">
            <a:extLst>
              <a:ext uri="{FF2B5EF4-FFF2-40B4-BE49-F238E27FC236}">
                <a16:creationId xmlns:a16="http://schemas.microsoft.com/office/drawing/2014/main" id="{8EB7CB81-C5DD-6500-62BB-E55B30789106}"/>
              </a:ext>
            </a:extLst>
          </p:cNvPr>
          <p:cNvSpPr txBox="1"/>
          <p:nvPr/>
        </p:nvSpPr>
        <p:spPr>
          <a:xfrm>
            <a:off x="1300606" y="4788828"/>
            <a:ext cx="4549282" cy="1200329"/>
          </a:xfrm>
          <a:prstGeom prst="rect">
            <a:avLst/>
          </a:prstGeom>
          <a:noFill/>
        </p:spPr>
        <p:txBody>
          <a:bodyPr wrap="square">
            <a:spAutoFit/>
          </a:bodyPr>
          <a:lstStyle/>
          <a:p>
            <a:r>
              <a:rPr lang="en-US" sz="2400" b="1" i="1" dirty="0">
                <a:solidFill>
                  <a:schemeClr val="accent1"/>
                </a:solidFill>
              </a:rPr>
              <a:t>Cathy W4CMG &amp; Anne KC9YL accepting award on behalf of LICW</a:t>
            </a:r>
          </a:p>
        </p:txBody>
      </p:sp>
      <p:pic>
        <p:nvPicPr>
          <p:cNvPr id="11" name="Picture 10" descr="A person holding a plaque&#10;&#10;Description automatically generated">
            <a:extLst>
              <a:ext uri="{FF2B5EF4-FFF2-40B4-BE49-F238E27FC236}">
                <a16:creationId xmlns:a16="http://schemas.microsoft.com/office/drawing/2014/main" id="{575ECC4A-41A5-8E7F-964D-ED5A4D574653}"/>
              </a:ext>
            </a:extLst>
          </p:cNvPr>
          <p:cNvPicPr>
            <a:picLocks noChangeAspect="1"/>
          </p:cNvPicPr>
          <p:nvPr/>
        </p:nvPicPr>
        <p:blipFill>
          <a:blip r:embed="rId5"/>
          <a:stretch>
            <a:fillRect/>
          </a:stretch>
        </p:blipFill>
        <p:spPr>
          <a:xfrm>
            <a:off x="6094284" y="1105941"/>
            <a:ext cx="5317061" cy="5111979"/>
          </a:xfrm>
          <a:prstGeom prst="rect">
            <a:avLst/>
          </a:prstGeom>
        </p:spPr>
      </p:pic>
    </p:spTree>
    <p:extLst>
      <p:ext uri="{BB962C8B-B14F-4D97-AF65-F5344CB8AC3E}">
        <p14:creationId xmlns:p14="http://schemas.microsoft.com/office/powerpoint/2010/main" val="2136536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E8CB6-2827-3DB7-D320-CA76A2A49260}"/>
              </a:ext>
            </a:extLst>
          </p:cNvPr>
          <p:cNvSpPr txBox="1"/>
          <p:nvPr/>
        </p:nvSpPr>
        <p:spPr>
          <a:xfrm>
            <a:off x="304800" y="132487"/>
            <a:ext cx="8267700" cy="523220"/>
          </a:xfrm>
          <a:prstGeom prst="rect">
            <a:avLst/>
          </a:prstGeom>
          <a:noFill/>
        </p:spPr>
        <p:txBody>
          <a:bodyPr wrap="square">
            <a:spAutoFit/>
          </a:bodyPr>
          <a:lstStyle/>
          <a:p>
            <a:r>
              <a:rPr lang="en-US" sz="2800" b="1" cap="all" dirty="0"/>
              <a:t>Kids Program</a:t>
            </a:r>
          </a:p>
        </p:txBody>
      </p:sp>
      <p:sp>
        <p:nvSpPr>
          <p:cNvPr id="3" name="TextBox 2">
            <a:extLst>
              <a:ext uri="{FF2B5EF4-FFF2-40B4-BE49-F238E27FC236}">
                <a16:creationId xmlns:a16="http://schemas.microsoft.com/office/drawing/2014/main" id="{EE15D0E1-BEC1-C6CF-71C3-40E450831678}"/>
              </a:ext>
            </a:extLst>
          </p:cNvPr>
          <p:cNvSpPr txBox="1"/>
          <p:nvPr/>
        </p:nvSpPr>
        <p:spPr>
          <a:xfrm>
            <a:off x="688182" y="2017710"/>
            <a:ext cx="5998368" cy="938719"/>
          </a:xfrm>
          <a:prstGeom prst="rect">
            <a:avLst/>
          </a:prstGeom>
          <a:noFill/>
        </p:spPr>
        <p:txBody>
          <a:bodyPr wrap="square">
            <a:spAutoFit/>
          </a:bodyPr>
          <a:lstStyle/>
          <a:p>
            <a:pPr>
              <a:spcBef>
                <a:spcPts val="1800"/>
              </a:spcBef>
            </a:pPr>
            <a:r>
              <a:rPr lang="en-US" sz="2000" b="1" dirty="0"/>
              <a:t>Developed during COVID</a:t>
            </a:r>
          </a:p>
          <a:p>
            <a:pPr>
              <a:spcBef>
                <a:spcPts val="1800"/>
              </a:spcBef>
            </a:pPr>
            <a:r>
              <a:rPr lang="en-US" sz="2000" b="1" dirty="0"/>
              <a:t>Ages 5 to 17</a:t>
            </a:r>
          </a:p>
        </p:txBody>
      </p:sp>
      <p:pic>
        <p:nvPicPr>
          <p:cNvPr id="4" name="Graphic 3">
            <a:extLst>
              <a:ext uri="{FF2B5EF4-FFF2-40B4-BE49-F238E27FC236}">
                <a16:creationId xmlns:a16="http://schemas.microsoft.com/office/drawing/2014/main" id="{C6BA1ECC-7CA3-07E5-C2A4-566E418B5D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2103435"/>
            <a:ext cx="249794" cy="249794"/>
          </a:xfrm>
          <a:prstGeom prst="rect">
            <a:avLst/>
          </a:prstGeom>
        </p:spPr>
      </p:pic>
      <p:pic>
        <p:nvPicPr>
          <p:cNvPr id="5" name="Graphic 4">
            <a:extLst>
              <a:ext uri="{FF2B5EF4-FFF2-40B4-BE49-F238E27FC236}">
                <a16:creationId xmlns:a16="http://schemas.microsoft.com/office/drawing/2014/main" id="{3A02FB36-F315-26C1-6AD0-7F941179EB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2614884"/>
            <a:ext cx="249794" cy="249794"/>
          </a:xfrm>
          <a:prstGeom prst="rect">
            <a:avLst/>
          </a:prstGeom>
        </p:spPr>
      </p:pic>
      <p:sp>
        <p:nvSpPr>
          <p:cNvPr id="7" name="TextBox 6">
            <a:extLst>
              <a:ext uri="{FF2B5EF4-FFF2-40B4-BE49-F238E27FC236}">
                <a16:creationId xmlns:a16="http://schemas.microsoft.com/office/drawing/2014/main" id="{6138D161-BADF-66C3-CAAE-3C8584D536DC}"/>
              </a:ext>
            </a:extLst>
          </p:cNvPr>
          <p:cNvSpPr txBox="1"/>
          <p:nvPr/>
        </p:nvSpPr>
        <p:spPr>
          <a:xfrm>
            <a:off x="688182" y="3108960"/>
            <a:ext cx="5998368" cy="2015936"/>
          </a:xfrm>
          <a:prstGeom prst="rect">
            <a:avLst/>
          </a:prstGeom>
          <a:noFill/>
        </p:spPr>
        <p:txBody>
          <a:bodyPr wrap="square">
            <a:spAutoFit/>
          </a:bodyPr>
          <a:lstStyle/>
          <a:p>
            <a:pPr>
              <a:spcBef>
                <a:spcPts val="1800"/>
              </a:spcBef>
            </a:pPr>
            <a:r>
              <a:rPr lang="en-US" sz="2000" b="1" dirty="0"/>
              <a:t>Half of our students are girls</a:t>
            </a:r>
          </a:p>
          <a:p>
            <a:pPr>
              <a:spcBef>
                <a:spcPts val="1800"/>
              </a:spcBef>
            </a:pPr>
            <a:r>
              <a:rPr lang="en-US" sz="2000" b="1" dirty="0"/>
              <a:t>Students from U.S., Canada, U.K., and Hungary</a:t>
            </a:r>
          </a:p>
          <a:p>
            <a:pPr>
              <a:spcBef>
                <a:spcPts val="1800"/>
              </a:spcBef>
            </a:pPr>
            <a:r>
              <a:rPr lang="en-US" sz="2000" b="1" dirty="0"/>
              <a:t>Adult curriculum modified for how kids learn</a:t>
            </a:r>
          </a:p>
          <a:p>
            <a:pPr>
              <a:spcBef>
                <a:spcPts val="1800"/>
              </a:spcBef>
            </a:pPr>
            <a:r>
              <a:rPr lang="en-US" sz="2000" b="1" dirty="0"/>
              <a:t>Over 600 kids have learned CW so far</a:t>
            </a:r>
          </a:p>
        </p:txBody>
      </p:sp>
      <p:pic>
        <p:nvPicPr>
          <p:cNvPr id="8" name="Graphic 7">
            <a:extLst>
              <a:ext uri="{FF2B5EF4-FFF2-40B4-BE49-F238E27FC236}">
                <a16:creationId xmlns:a16="http://schemas.microsoft.com/office/drawing/2014/main" id="{2AC4D5B3-0573-7C57-D173-272BAF31A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3209925"/>
            <a:ext cx="249794" cy="249794"/>
          </a:xfrm>
          <a:prstGeom prst="rect">
            <a:avLst/>
          </a:prstGeom>
        </p:spPr>
      </p:pic>
      <p:pic>
        <p:nvPicPr>
          <p:cNvPr id="9" name="Graphic 8">
            <a:extLst>
              <a:ext uri="{FF2B5EF4-FFF2-40B4-BE49-F238E27FC236}">
                <a16:creationId xmlns:a16="http://schemas.microsoft.com/office/drawing/2014/main" id="{2521B9D1-CD98-F483-23BE-62A8259F9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3733566"/>
            <a:ext cx="249794" cy="249794"/>
          </a:xfrm>
          <a:prstGeom prst="rect">
            <a:avLst/>
          </a:prstGeom>
        </p:spPr>
      </p:pic>
      <p:pic>
        <p:nvPicPr>
          <p:cNvPr id="10" name="Graphic 9">
            <a:extLst>
              <a:ext uri="{FF2B5EF4-FFF2-40B4-BE49-F238E27FC236}">
                <a16:creationId xmlns:a16="http://schemas.microsoft.com/office/drawing/2014/main" id="{4306DFBA-AF03-907D-486E-9520BAAE28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4297700"/>
            <a:ext cx="249794" cy="249794"/>
          </a:xfrm>
          <a:prstGeom prst="rect">
            <a:avLst/>
          </a:prstGeom>
        </p:spPr>
      </p:pic>
      <p:pic>
        <p:nvPicPr>
          <p:cNvPr id="11" name="Graphic 10">
            <a:extLst>
              <a:ext uri="{FF2B5EF4-FFF2-40B4-BE49-F238E27FC236}">
                <a16:creationId xmlns:a16="http://schemas.microsoft.com/office/drawing/2014/main" id="{0280E3F2-CA89-3485-5B0E-1265E63976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388" y="4813066"/>
            <a:ext cx="249794" cy="249794"/>
          </a:xfrm>
          <a:prstGeom prst="rect">
            <a:avLst/>
          </a:prstGeom>
        </p:spPr>
      </p:pic>
      <p:pic>
        <p:nvPicPr>
          <p:cNvPr id="12" name="officeArt object" descr="officeArt object">
            <a:extLst>
              <a:ext uri="{FF2B5EF4-FFF2-40B4-BE49-F238E27FC236}">
                <a16:creationId xmlns:a16="http://schemas.microsoft.com/office/drawing/2014/main" id="{D07CCA8F-C36E-D58C-39EF-6189C45BFBF0}"/>
              </a:ext>
            </a:extLst>
          </p:cNvPr>
          <p:cNvPicPr>
            <a:picLocks noChangeAspect="1"/>
          </p:cNvPicPr>
          <p:nvPr/>
        </p:nvPicPr>
        <p:blipFill>
          <a:blip r:embed="rId5"/>
          <a:stretch>
            <a:fillRect/>
          </a:stretch>
        </p:blipFill>
        <p:spPr>
          <a:xfrm>
            <a:off x="7107603" y="1164042"/>
            <a:ext cx="4273699" cy="5200954"/>
          </a:xfrm>
          <a:prstGeom prst="rect">
            <a:avLst/>
          </a:prstGeom>
          <a:ln w="12700">
            <a:miter lim="400000"/>
          </a:ln>
        </p:spPr>
      </p:pic>
    </p:spTree>
    <p:extLst>
      <p:ext uri="{BB962C8B-B14F-4D97-AF65-F5344CB8AC3E}">
        <p14:creationId xmlns:p14="http://schemas.microsoft.com/office/powerpoint/2010/main" val="3720693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0"/>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EFEFE"/>
              </a:buClr>
              <a:buSzPts val="4800"/>
              <a:buFont typeface="Calibri"/>
              <a:buNone/>
            </a:pPr>
            <a:r>
              <a:rPr lang="en-US" sz="4800"/>
              <a:t>HamRadioDuo</a:t>
            </a:r>
            <a:endParaRPr sz="4800"/>
          </a:p>
        </p:txBody>
      </p:sp>
      <p:pic>
        <p:nvPicPr>
          <p:cNvPr id="531" name="Google Shape;531;p30"/>
          <p:cNvPicPr preferRelativeResize="0">
            <a:picLocks noGrp="1"/>
          </p:cNvPicPr>
          <p:nvPr>
            <p:ph idx="1"/>
          </p:nvPr>
        </p:nvPicPr>
        <p:blipFill rotWithShape="1">
          <a:blip r:embed="rId3">
            <a:alphaModFix/>
          </a:blip>
          <a:srcRect/>
          <a:stretch/>
        </p:blipFill>
        <p:spPr>
          <a:xfrm>
            <a:off x="2592925" y="2384502"/>
            <a:ext cx="7537887" cy="3778250"/>
          </a:xfrm>
          <a:prstGeom prst="rect">
            <a:avLst/>
          </a:prstGeom>
          <a:noFill/>
          <a:ln>
            <a:noFill/>
          </a:ln>
        </p:spPr>
      </p:pic>
      <p:sp>
        <p:nvSpPr>
          <p:cNvPr id="532" name="Google Shape;532;p30"/>
          <p:cNvSpPr txBox="1"/>
          <p:nvPr/>
        </p:nvSpPr>
        <p:spPr>
          <a:xfrm>
            <a:off x="2592925" y="1576039"/>
            <a:ext cx="48228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lt1"/>
                </a:solidFill>
                <a:latin typeface="Calibri"/>
                <a:ea typeface="Calibri"/>
                <a:cs typeface="Calibri"/>
                <a:sym typeface="Calibri"/>
              </a:rPr>
              <a:t>Mike N4FFF and Becky N4BKY</a:t>
            </a:r>
            <a:endParaRPr sz="2100"/>
          </a:p>
        </p:txBody>
      </p:sp>
      <p:pic>
        <p:nvPicPr>
          <p:cNvPr id="533" name="Google Shape;533;p30"/>
          <p:cNvPicPr preferRelativeResize="0"/>
          <p:nvPr/>
        </p:nvPicPr>
        <p:blipFill>
          <a:blip r:embed="rId4">
            <a:alphaModFix/>
          </a:blip>
          <a:stretch>
            <a:fillRect/>
          </a:stretch>
        </p:blipFill>
        <p:spPr>
          <a:xfrm>
            <a:off x="2540988" y="308300"/>
            <a:ext cx="7447875" cy="1191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64033843c7_0_0"/>
          <p:cNvSpPr txBox="1">
            <a:spLocks noGrp="1"/>
          </p:cNvSpPr>
          <p:nvPr>
            <p:ph type="title"/>
          </p:nvPr>
        </p:nvSpPr>
        <p:spPr>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Fun</a:t>
            </a:r>
            <a:endParaRPr/>
          </a:p>
        </p:txBody>
      </p:sp>
      <p:sp>
        <p:nvSpPr>
          <p:cNvPr id="540" name="Google Shape;540;g364033843c7_0_0"/>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 </a:t>
            </a:r>
            <a:endParaRPr/>
          </a:p>
        </p:txBody>
      </p:sp>
      <p:pic>
        <p:nvPicPr>
          <p:cNvPr id="2" name="hamradioduo.mp4">
            <a:hlinkClick r:id="" action="ppaction://media"/>
            <a:extLst>
              <a:ext uri="{FF2B5EF4-FFF2-40B4-BE49-F238E27FC236}">
                <a16:creationId xmlns:a16="http://schemas.microsoft.com/office/drawing/2014/main" id="{EF8104DD-4F79-4501-980D-6ADBBDA3E3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7188" y="0"/>
            <a:ext cx="385762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64033843c7_0_40"/>
          <p:cNvSpPr txBox="1">
            <a:spLocks noGrp="1"/>
          </p:cNvSpPr>
          <p:nvPr>
            <p:ph type="title"/>
          </p:nvPr>
        </p:nvSpPr>
        <p:spPr>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Fun (in case we can’t play the video)</a:t>
            </a:r>
            <a:endParaRPr/>
          </a:p>
        </p:txBody>
      </p:sp>
      <p:sp>
        <p:nvSpPr>
          <p:cNvPr id="548" name="Google Shape;548;g364033843c7_0_40"/>
          <p:cNvSpPr txBox="1">
            <a:spLocks noGrp="1"/>
          </p:cNvSpPr>
          <p:nvPr>
            <p:ph idx="1"/>
          </p:nvPr>
        </p:nvSpPr>
        <p:spPr>
          <a:xfrm>
            <a:off x="1714812" y="2491325"/>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 </a:t>
            </a:r>
            <a:endParaRPr/>
          </a:p>
        </p:txBody>
      </p:sp>
      <p:pic>
        <p:nvPicPr>
          <p:cNvPr id="549" name="Google Shape;549;g364033843c7_0_40" title="DJI_20250327204635_0002_D.00_00_22_07.Still003.png"/>
          <p:cNvPicPr preferRelativeResize="0"/>
          <p:nvPr/>
        </p:nvPicPr>
        <p:blipFill>
          <a:blip r:embed="rId3">
            <a:alphaModFix/>
          </a:blip>
          <a:stretch>
            <a:fillRect/>
          </a:stretch>
        </p:blipFill>
        <p:spPr>
          <a:xfrm>
            <a:off x="922950" y="2227051"/>
            <a:ext cx="2124903" cy="3777600"/>
          </a:xfrm>
          <a:prstGeom prst="rect">
            <a:avLst/>
          </a:prstGeom>
          <a:noFill/>
          <a:ln>
            <a:noFill/>
          </a:ln>
        </p:spPr>
      </p:pic>
      <p:pic>
        <p:nvPicPr>
          <p:cNvPr id="550" name="Google Shape;550;g364033843c7_0_40" title="DJI_20250327204635_0002_D.00_00_23_15.Still004.png"/>
          <p:cNvPicPr preferRelativeResize="0"/>
          <p:nvPr/>
        </p:nvPicPr>
        <p:blipFill>
          <a:blip r:embed="rId4">
            <a:alphaModFix/>
          </a:blip>
          <a:stretch>
            <a:fillRect/>
          </a:stretch>
        </p:blipFill>
        <p:spPr>
          <a:xfrm>
            <a:off x="3047849" y="2227045"/>
            <a:ext cx="2124900" cy="3777629"/>
          </a:xfrm>
          <a:prstGeom prst="rect">
            <a:avLst/>
          </a:prstGeom>
          <a:noFill/>
          <a:ln>
            <a:noFill/>
          </a:ln>
        </p:spPr>
      </p:pic>
      <p:pic>
        <p:nvPicPr>
          <p:cNvPr id="551" name="Google Shape;551;g364033843c7_0_40" title="DJI_20250327204635_0002_D.00_00_31_20.Still005.png"/>
          <p:cNvPicPr preferRelativeResize="0"/>
          <p:nvPr/>
        </p:nvPicPr>
        <p:blipFill>
          <a:blip r:embed="rId5">
            <a:alphaModFix/>
          </a:blip>
          <a:stretch>
            <a:fillRect/>
          </a:stretch>
        </p:blipFill>
        <p:spPr>
          <a:xfrm>
            <a:off x="5172750" y="2263600"/>
            <a:ext cx="2083776" cy="3704501"/>
          </a:xfrm>
          <a:prstGeom prst="rect">
            <a:avLst/>
          </a:prstGeom>
          <a:noFill/>
          <a:ln>
            <a:noFill/>
          </a:ln>
        </p:spPr>
      </p:pic>
      <p:pic>
        <p:nvPicPr>
          <p:cNvPr id="552" name="Google Shape;552;g364033843c7_0_40" title="DJI_20250327204635_0002_D.00_00_36_21.Still006.png"/>
          <p:cNvPicPr preferRelativeResize="0"/>
          <p:nvPr/>
        </p:nvPicPr>
        <p:blipFill>
          <a:blip r:embed="rId6">
            <a:alphaModFix/>
          </a:blip>
          <a:stretch>
            <a:fillRect/>
          </a:stretch>
        </p:blipFill>
        <p:spPr>
          <a:xfrm>
            <a:off x="7256525" y="2263624"/>
            <a:ext cx="2083776" cy="3704462"/>
          </a:xfrm>
          <a:prstGeom prst="rect">
            <a:avLst/>
          </a:prstGeom>
          <a:noFill/>
          <a:ln>
            <a:noFill/>
          </a:ln>
        </p:spPr>
      </p:pic>
      <p:pic>
        <p:nvPicPr>
          <p:cNvPr id="553" name="Google Shape;553;g364033843c7_0_40" title="DJI_20250327204635_0002_D.00_00_38_29.Still007.png"/>
          <p:cNvPicPr preferRelativeResize="0"/>
          <p:nvPr/>
        </p:nvPicPr>
        <p:blipFill>
          <a:blip r:embed="rId7">
            <a:alphaModFix/>
          </a:blip>
          <a:stretch>
            <a:fillRect/>
          </a:stretch>
        </p:blipFill>
        <p:spPr>
          <a:xfrm>
            <a:off x="9381429" y="2263613"/>
            <a:ext cx="2184921" cy="38842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364033843c7_0_53"/>
          <p:cNvSpPr txBox="1">
            <a:spLocks noGrp="1"/>
          </p:cNvSpPr>
          <p:nvPr>
            <p:ph type="title"/>
          </p:nvPr>
        </p:nvSpPr>
        <p:spPr>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Fun (in case we can’t play the video)</a:t>
            </a:r>
            <a:endParaRPr/>
          </a:p>
        </p:txBody>
      </p:sp>
      <p:sp>
        <p:nvSpPr>
          <p:cNvPr id="560" name="Google Shape;560;g364033843c7_0_53"/>
          <p:cNvSpPr txBox="1">
            <a:spLocks noGrp="1"/>
          </p:cNvSpPr>
          <p:nvPr>
            <p:ph idx="1"/>
          </p:nvPr>
        </p:nvSpPr>
        <p:spPr>
          <a:xfrm>
            <a:off x="1714812" y="2491325"/>
            <a:ext cx="8915400" cy="377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 </a:t>
            </a:r>
            <a:endParaRPr/>
          </a:p>
        </p:txBody>
      </p:sp>
      <p:pic>
        <p:nvPicPr>
          <p:cNvPr id="561" name="Google Shape;561;g364033843c7_0_53" title="DJI_20250327204635_0002_D.00_00_43_20.Still008.png"/>
          <p:cNvPicPr preferRelativeResize="0"/>
          <p:nvPr/>
        </p:nvPicPr>
        <p:blipFill>
          <a:blip r:embed="rId3">
            <a:alphaModFix/>
          </a:blip>
          <a:stretch>
            <a:fillRect/>
          </a:stretch>
        </p:blipFill>
        <p:spPr>
          <a:xfrm>
            <a:off x="505802" y="1536050"/>
            <a:ext cx="2467676" cy="4386998"/>
          </a:xfrm>
          <a:prstGeom prst="rect">
            <a:avLst/>
          </a:prstGeom>
          <a:noFill/>
          <a:ln>
            <a:noFill/>
          </a:ln>
        </p:spPr>
      </p:pic>
      <p:pic>
        <p:nvPicPr>
          <p:cNvPr id="562" name="Google Shape;562;g364033843c7_0_53" title="DJI_20250327204635_0002_D.00_00_48_03.Still009.png"/>
          <p:cNvPicPr preferRelativeResize="0"/>
          <p:nvPr/>
        </p:nvPicPr>
        <p:blipFill>
          <a:blip r:embed="rId4">
            <a:alphaModFix/>
          </a:blip>
          <a:stretch>
            <a:fillRect/>
          </a:stretch>
        </p:blipFill>
        <p:spPr>
          <a:xfrm>
            <a:off x="2973471" y="1450725"/>
            <a:ext cx="2716899" cy="4830048"/>
          </a:xfrm>
          <a:prstGeom prst="rect">
            <a:avLst/>
          </a:prstGeom>
          <a:noFill/>
          <a:ln>
            <a:noFill/>
          </a:ln>
        </p:spPr>
      </p:pic>
      <p:pic>
        <p:nvPicPr>
          <p:cNvPr id="563" name="Google Shape;563;g364033843c7_0_53" title="DJI_20250327204635_0002_D.00_00_58_14.Still011.png"/>
          <p:cNvPicPr preferRelativeResize="0"/>
          <p:nvPr/>
        </p:nvPicPr>
        <p:blipFill>
          <a:blip r:embed="rId5">
            <a:alphaModFix/>
          </a:blip>
          <a:stretch>
            <a:fillRect/>
          </a:stretch>
        </p:blipFill>
        <p:spPr>
          <a:xfrm>
            <a:off x="8424922" y="1450725"/>
            <a:ext cx="2818025" cy="5009827"/>
          </a:xfrm>
          <a:prstGeom prst="rect">
            <a:avLst/>
          </a:prstGeom>
          <a:noFill/>
          <a:ln>
            <a:noFill/>
          </a:ln>
        </p:spPr>
      </p:pic>
      <p:pic>
        <p:nvPicPr>
          <p:cNvPr id="564" name="Google Shape;564;g364033843c7_0_53" title="DJI_20250327204635_0002_D.00_01_06_04.Still012.png"/>
          <p:cNvPicPr preferRelativeResize="0"/>
          <p:nvPr/>
        </p:nvPicPr>
        <p:blipFill>
          <a:blip r:embed="rId6">
            <a:alphaModFix/>
          </a:blip>
          <a:stretch>
            <a:fillRect/>
          </a:stretch>
        </p:blipFill>
        <p:spPr>
          <a:xfrm>
            <a:off x="5690371" y="1450731"/>
            <a:ext cx="2716899" cy="48300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64033843c7_0_26"/>
          <p:cNvSpPr txBox="1">
            <a:spLocks noGrp="1"/>
          </p:cNvSpPr>
          <p:nvPr>
            <p:ph type="title"/>
          </p:nvPr>
        </p:nvSpPr>
        <p:spPr>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Getting Started</a:t>
            </a:r>
            <a:endParaRPr dirty="0"/>
          </a:p>
        </p:txBody>
      </p:sp>
      <p:sp>
        <p:nvSpPr>
          <p:cNvPr id="571" name="Google Shape;571;g364033843c7_0_26"/>
          <p:cNvSpPr txBox="1">
            <a:spLocks noGrp="1"/>
          </p:cNvSpPr>
          <p:nvPr>
            <p:ph idx="1"/>
          </p:nvPr>
        </p:nvSpPr>
        <p:spPr>
          <a:xfrm>
            <a:off x="2012950" y="2133600"/>
            <a:ext cx="5429355" cy="3777600"/>
          </a:xfrm>
          <a:prstGeom prst="rect">
            <a:avLst/>
          </a:prstGeom>
        </p:spPr>
        <p:txBody>
          <a:bodyPr spcFirstLastPara="1" wrap="square" lIns="91425" tIns="45700" rIns="91425" bIns="45700" anchor="t" anchorCtr="0">
            <a:normAutofit fontScale="77500" lnSpcReduction="20000"/>
          </a:bodyPr>
          <a:lstStyle/>
          <a:p>
            <a:pPr marL="0" lvl="0" indent="0" algn="l" rtl="0">
              <a:spcBef>
                <a:spcPts val="1000"/>
              </a:spcBef>
              <a:spcAft>
                <a:spcPts val="0"/>
              </a:spcAft>
              <a:buNone/>
            </a:pPr>
            <a:r>
              <a:rPr lang="en-US" sz="4200" dirty="0" err="1"/>
              <a:t>learnmorsecode.org</a:t>
            </a:r>
            <a:endParaRPr sz="4200" dirty="0"/>
          </a:p>
          <a:p>
            <a:pPr marL="457200" lvl="0" indent="-455294" algn="l" rtl="0">
              <a:spcBef>
                <a:spcPts val="1000"/>
              </a:spcBef>
              <a:spcAft>
                <a:spcPts val="0"/>
              </a:spcAft>
              <a:buSzPct val="100000"/>
              <a:buChar char="🠶"/>
            </a:pPr>
            <a:r>
              <a:rPr lang="en-US" sz="4200" dirty="0"/>
              <a:t>for anyone wanting to learn</a:t>
            </a:r>
            <a:endParaRPr sz="4200" dirty="0"/>
          </a:p>
          <a:p>
            <a:pPr marL="457200" lvl="0" indent="-455294" algn="l" rtl="0">
              <a:spcBef>
                <a:spcPts val="0"/>
              </a:spcBef>
              <a:spcAft>
                <a:spcPts val="0"/>
              </a:spcAft>
              <a:buSzPct val="100000"/>
              <a:buChar char="🠶"/>
            </a:pPr>
            <a:r>
              <a:rPr lang="en-US" sz="4200" dirty="0"/>
              <a:t>why</a:t>
            </a:r>
            <a:endParaRPr sz="4200" dirty="0"/>
          </a:p>
          <a:p>
            <a:pPr marL="457200" lvl="0" indent="-455294" algn="l" rtl="0">
              <a:spcBef>
                <a:spcPts val="0"/>
              </a:spcBef>
              <a:spcAft>
                <a:spcPts val="0"/>
              </a:spcAft>
              <a:buSzPct val="100000"/>
              <a:buChar char="🠶"/>
            </a:pPr>
            <a:r>
              <a:rPr lang="en-US" sz="4200" dirty="0"/>
              <a:t>learning</a:t>
            </a:r>
            <a:endParaRPr sz="4200" dirty="0"/>
          </a:p>
          <a:p>
            <a:pPr marL="457200" lvl="0" indent="-455294" algn="l" rtl="0">
              <a:spcBef>
                <a:spcPts val="0"/>
              </a:spcBef>
              <a:spcAft>
                <a:spcPts val="0"/>
              </a:spcAft>
              <a:buSzPct val="100000"/>
              <a:buChar char="🠶"/>
            </a:pPr>
            <a:r>
              <a:rPr lang="en-US" sz="4200" dirty="0"/>
              <a:t>getting licensed</a:t>
            </a:r>
            <a:endParaRPr sz="4200" dirty="0"/>
          </a:p>
          <a:p>
            <a:pPr marL="457200" lvl="0" indent="-455294" algn="l" rtl="0">
              <a:spcBef>
                <a:spcPts val="0"/>
              </a:spcBef>
              <a:spcAft>
                <a:spcPts val="0"/>
              </a:spcAft>
              <a:buSzPct val="100000"/>
              <a:buChar char="🠶"/>
            </a:pPr>
            <a:r>
              <a:rPr lang="en-US" sz="4200" dirty="0"/>
              <a:t>tools and games </a:t>
            </a:r>
            <a:endParaRPr sz="4200" dirty="0"/>
          </a:p>
          <a:p>
            <a:pPr marL="457200" lvl="0" indent="-455294" algn="l" rtl="0">
              <a:spcBef>
                <a:spcPts val="0"/>
              </a:spcBef>
              <a:spcAft>
                <a:spcPts val="0"/>
              </a:spcAft>
              <a:buSzPct val="100000"/>
              <a:buChar char="🠶"/>
            </a:pPr>
            <a:r>
              <a:rPr lang="en-US" sz="4200" dirty="0"/>
              <a:t>classes and clubs</a:t>
            </a:r>
            <a:endParaRPr sz="4200" dirty="0"/>
          </a:p>
        </p:txBody>
      </p:sp>
      <p:pic>
        <p:nvPicPr>
          <p:cNvPr id="572" name="Google Shape;572;g364033843c7_0_26" title="qr-code.png"/>
          <p:cNvPicPr preferRelativeResize="0"/>
          <p:nvPr/>
        </p:nvPicPr>
        <p:blipFill>
          <a:blip r:embed="rId3">
            <a:alphaModFix/>
          </a:blip>
          <a:stretch>
            <a:fillRect/>
          </a:stretch>
        </p:blipFill>
        <p:spPr>
          <a:xfrm>
            <a:off x="7561616" y="2335041"/>
            <a:ext cx="4086251" cy="4086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E701-5C58-2F5E-6D4A-7E9C2C93F728}"/>
              </a:ext>
            </a:extLst>
          </p:cNvPr>
          <p:cNvSpPr>
            <a:spLocks noGrp="1"/>
          </p:cNvSpPr>
          <p:nvPr>
            <p:ph type="title"/>
          </p:nvPr>
        </p:nvSpPr>
        <p:spPr/>
        <p:txBody>
          <a:bodyPr/>
          <a:lstStyle/>
          <a:p>
            <a:r>
              <a:rPr lang="en-US" dirty="0"/>
              <a:t>Why Me?  </a:t>
            </a:r>
            <a:r>
              <a:rPr lang="en-US" sz="4800" dirty="0"/>
              <a:t>😀</a:t>
            </a:r>
          </a:p>
        </p:txBody>
      </p:sp>
      <p:sp>
        <p:nvSpPr>
          <p:cNvPr id="3" name="Content Placeholder 2">
            <a:extLst>
              <a:ext uri="{FF2B5EF4-FFF2-40B4-BE49-F238E27FC236}">
                <a16:creationId xmlns:a16="http://schemas.microsoft.com/office/drawing/2014/main" id="{F4B53E5E-27D5-B47B-ABAA-E4698BC287C9}"/>
              </a:ext>
            </a:extLst>
          </p:cNvPr>
          <p:cNvSpPr>
            <a:spLocks noGrp="1"/>
          </p:cNvSpPr>
          <p:nvPr>
            <p:ph idx="1"/>
          </p:nvPr>
        </p:nvSpPr>
        <p:spPr/>
        <p:txBody>
          <a:bodyPr/>
          <a:lstStyle/>
          <a:p>
            <a:pPr rtl="0" eaLnBrk="1" latinLnBrk="0" hangingPunct="1"/>
            <a:r>
              <a:rPr lang="en-US" sz="2400" kern="1200" dirty="0">
                <a:solidFill>
                  <a:schemeClr val="tx1">
                    <a:lumMod val="75000"/>
                    <a:lumOff val="25000"/>
                  </a:schemeClr>
                </a:solidFill>
                <a:effectLst/>
                <a:latin typeface="+mn-lt"/>
                <a:ea typeface="+mn-ea"/>
                <a:cs typeface="+mn-cs"/>
              </a:rPr>
              <a:t>1983 – memorized 5wpm Morse code for Novice license</a:t>
            </a:r>
            <a:endParaRPr lang="en-US" sz="2400" dirty="0">
              <a:effectLst/>
            </a:endParaRPr>
          </a:p>
        </p:txBody>
      </p:sp>
    </p:spTree>
    <p:extLst>
      <p:ext uri="{BB962C8B-B14F-4D97-AF65-F5344CB8AC3E}">
        <p14:creationId xmlns:p14="http://schemas.microsoft.com/office/powerpoint/2010/main" val="3381216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364033843c7_0_20"/>
          <p:cNvSpPr txBox="1">
            <a:spLocks noGrp="1"/>
          </p:cNvSpPr>
          <p:nvPr>
            <p:ph type="title"/>
          </p:nvPr>
        </p:nvSpPr>
        <p:spPr>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b="1"/>
              <a:t>First step</a:t>
            </a:r>
            <a:r>
              <a:rPr lang="en-US"/>
              <a:t> to learn morse code</a:t>
            </a:r>
            <a:endParaRPr/>
          </a:p>
        </p:txBody>
      </p:sp>
      <p:sp>
        <p:nvSpPr>
          <p:cNvPr id="579" name="Google Shape;579;g364033843c7_0_20"/>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Our recommendation:  Morse Mania</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Makes learning a game</a:t>
            </a:r>
            <a:endParaRPr/>
          </a:p>
          <a:p>
            <a:pPr marL="457200" lvl="0" indent="-342900" algn="l" rtl="0">
              <a:spcBef>
                <a:spcPts val="0"/>
              </a:spcBef>
              <a:spcAft>
                <a:spcPts val="0"/>
              </a:spcAft>
              <a:buSzPts val="1800"/>
              <a:buChar char="🠶"/>
            </a:pPr>
            <a:r>
              <a:rPr lang="en-US"/>
              <a:t>Learn by sound (set character speed to 30wpm+)</a:t>
            </a:r>
            <a:endParaRPr/>
          </a:p>
          <a:p>
            <a:pPr marL="457200" lvl="0" indent="-342900" algn="l" rtl="0">
              <a:spcBef>
                <a:spcPts val="0"/>
              </a:spcBef>
              <a:spcAft>
                <a:spcPts val="0"/>
              </a:spcAft>
              <a:buSzPts val="1800"/>
              <a:buChar char="🠶"/>
            </a:pPr>
            <a:r>
              <a:rPr lang="en-US"/>
              <a:t>Don’t aim to get 100% right – just get 50-70% right</a:t>
            </a:r>
            <a:endParaRPr/>
          </a:p>
          <a:p>
            <a:pPr marL="457200" lvl="0" indent="-342900" algn="l" rtl="0">
              <a:spcBef>
                <a:spcPts val="0"/>
              </a:spcBef>
              <a:spcAft>
                <a:spcPts val="0"/>
              </a:spcAft>
              <a:buSzPts val="1800"/>
              <a:buChar char="🠶"/>
            </a:pPr>
            <a:r>
              <a:rPr lang="en-US"/>
              <a:t>Have fun!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64033843c7_0_33"/>
          <p:cNvSpPr txBox="1">
            <a:spLocks noGrp="1"/>
          </p:cNvSpPr>
          <p:nvPr>
            <p:ph type="title"/>
          </p:nvPr>
        </p:nvSpPr>
        <p:spPr>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One more thing:  Our Key</a:t>
            </a:r>
            <a:endParaRPr/>
          </a:p>
        </p:txBody>
      </p:sp>
      <p:sp>
        <p:nvSpPr>
          <p:cNvPr id="586" name="Google Shape;586;g364033843c7_0_33"/>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We made a key, the Duo Straight Key One.</a:t>
            </a:r>
            <a:endParaRPr/>
          </a:p>
          <a:p>
            <a:pPr marL="0" lvl="0" indent="0" algn="l" rtl="0">
              <a:spcBef>
                <a:spcPts val="1000"/>
              </a:spcBef>
              <a:spcAft>
                <a:spcPts val="0"/>
              </a:spcAft>
              <a:buNone/>
            </a:pPr>
            <a:endParaRPr/>
          </a:p>
          <a:p>
            <a:pPr marL="0" lvl="0" indent="0" algn="l" rtl="0">
              <a:spcBef>
                <a:spcPts val="1000"/>
              </a:spcBef>
              <a:spcAft>
                <a:spcPts val="0"/>
              </a:spcAft>
              <a:buNone/>
            </a:pPr>
            <a:r>
              <a:rPr lang="en-US"/>
              <a:t>shop.hamradioduo.com</a:t>
            </a:r>
            <a:endParaRPr/>
          </a:p>
        </p:txBody>
      </p:sp>
      <p:pic>
        <p:nvPicPr>
          <p:cNvPr id="587" name="Google Shape;587;g364033843c7_0_33"/>
          <p:cNvPicPr preferRelativeResize="0"/>
          <p:nvPr/>
        </p:nvPicPr>
        <p:blipFill>
          <a:blip r:embed="rId3">
            <a:alphaModFix/>
          </a:blip>
          <a:stretch>
            <a:fillRect/>
          </a:stretch>
        </p:blipFill>
        <p:spPr>
          <a:xfrm>
            <a:off x="7140082" y="2805425"/>
            <a:ext cx="3492174" cy="367302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4EA7-AD92-67AA-018B-3598DB6E938A}"/>
              </a:ext>
            </a:extLst>
          </p:cNvPr>
          <p:cNvSpPr>
            <a:spLocks noGrp="1"/>
          </p:cNvSpPr>
          <p:nvPr>
            <p:ph type="title"/>
          </p:nvPr>
        </p:nvSpPr>
        <p:spPr/>
        <p:txBody>
          <a:bodyPr>
            <a:normAutofit/>
          </a:bodyPr>
          <a:lstStyle/>
          <a:p>
            <a:r>
              <a:rPr lang="en-US" sz="4800" dirty="0"/>
              <a:t>Questions?</a:t>
            </a:r>
          </a:p>
        </p:txBody>
      </p:sp>
      <p:sp>
        <p:nvSpPr>
          <p:cNvPr id="3" name="TextBox 2">
            <a:extLst>
              <a:ext uri="{FF2B5EF4-FFF2-40B4-BE49-F238E27FC236}">
                <a16:creationId xmlns:a16="http://schemas.microsoft.com/office/drawing/2014/main" id="{913571EB-2022-ED03-E06B-CE368138A10F}"/>
              </a:ext>
            </a:extLst>
          </p:cNvPr>
          <p:cNvSpPr txBox="1"/>
          <p:nvPr/>
        </p:nvSpPr>
        <p:spPr>
          <a:xfrm>
            <a:off x="3371273" y="2392218"/>
            <a:ext cx="6225309" cy="2769989"/>
          </a:xfrm>
          <a:prstGeom prst="rect">
            <a:avLst/>
          </a:prstGeom>
          <a:noFill/>
        </p:spPr>
        <p:txBody>
          <a:bodyPr wrap="square" rtlCol="0">
            <a:spAutoFit/>
          </a:bodyPr>
          <a:lstStyle/>
          <a:p>
            <a:r>
              <a:rPr lang="en-US" sz="3600" b="1" i="1" dirty="0">
                <a:solidFill>
                  <a:schemeClr val="tx2"/>
                </a:solidFill>
                <a:effectLst/>
              </a:rPr>
              <a:t>Practice, patience, and persistence are the keys to mastering any language. </a:t>
            </a:r>
          </a:p>
          <a:p>
            <a:endParaRPr lang="en-US" sz="2400" b="0" i="0" dirty="0">
              <a:solidFill>
                <a:schemeClr val="tx2"/>
              </a:solidFill>
              <a:effectLst/>
            </a:endParaRPr>
          </a:p>
          <a:p>
            <a:r>
              <a:rPr lang="en-US" sz="2400" dirty="0">
                <a:solidFill>
                  <a:schemeClr val="tx2"/>
                </a:solidFill>
              </a:rPr>
              <a:t>						</a:t>
            </a:r>
            <a:r>
              <a:rPr lang="en-US" sz="2400" b="0" i="0" dirty="0">
                <a:solidFill>
                  <a:schemeClr val="tx2"/>
                </a:solidFill>
                <a:effectLst/>
              </a:rPr>
              <a:t>— Sandrine Elliot</a:t>
            </a:r>
          </a:p>
          <a:p>
            <a:endParaRPr lang="en-US" dirty="0"/>
          </a:p>
        </p:txBody>
      </p:sp>
    </p:spTree>
    <p:extLst>
      <p:ext uri="{BB962C8B-B14F-4D97-AF65-F5344CB8AC3E}">
        <p14:creationId xmlns:p14="http://schemas.microsoft.com/office/powerpoint/2010/main" val="372697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E701-5C58-2F5E-6D4A-7E9C2C93F728}"/>
              </a:ext>
            </a:extLst>
          </p:cNvPr>
          <p:cNvSpPr>
            <a:spLocks noGrp="1"/>
          </p:cNvSpPr>
          <p:nvPr>
            <p:ph type="title"/>
          </p:nvPr>
        </p:nvSpPr>
        <p:spPr/>
        <p:txBody>
          <a:bodyPr/>
          <a:lstStyle/>
          <a:p>
            <a:r>
              <a:rPr lang="en-US" dirty="0"/>
              <a:t>Why Me? </a:t>
            </a:r>
            <a:r>
              <a:rPr lang="en-US" dirty="0">
                <a:sym typeface="Wingdings" pitchFamily="2" charset="2"/>
              </a:rPr>
              <a:t> </a:t>
            </a:r>
            <a:r>
              <a:rPr lang="en-US" sz="4800" dirty="0">
                <a:sym typeface="Wingdings" pitchFamily="2" charset="2"/>
              </a:rPr>
              <a:t>😮</a:t>
            </a:r>
            <a:endParaRPr lang="en-US" sz="4800" dirty="0"/>
          </a:p>
        </p:txBody>
      </p:sp>
      <p:sp>
        <p:nvSpPr>
          <p:cNvPr id="3" name="Content Placeholder 2">
            <a:extLst>
              <a:ext uri="{FF2B5EF4-FFF2-40B4-BE49-F238E27FC236}">
                <a16:creationId xmlns:a16="http://schemas.microsoft.com/office/drawing/2014/main" id="{F4B53E5E-27D5-B47B-ABAA-E4698BC287C9}"/>
              </a:ext>
            </a:extLst>
          </p:cNvPr>
          <p:cNvSpPr>
            <a:spLocks noGrp="1"/>
          </p:cNvSpPr>
          <p:nvPr>
            <p:ph idx="1"/>
          </p:nvPr>
        </p:nvSpPr>
        <p:spPr/>
        <p:txBody>
          <a:bodyPr/>
          <a:lstStyle/>
          <a:p>
            <a:pPr rtl="0" eaLnBrk="1" latinLnBrk="0" hangingPunct="1"/>
            <a:r>
              <a:rPr lang="en-US" sz="2400" kern="1200" dirty="0">
                <a:solidFill>
                  <a:schemeClr val="tx1">
                    <a:lumMod val="75000"/>
                    <a:lumOff val="25000"/>
                  </a:schemeClr>
                </a:solidFill>
                <a:effectLst/>
                <a:latin typeface="+mn-lt"/>
                <a:ea typeface="+mn-ea"/>
                <a:cs typeface="+mn-cs"/>
              </a:rPr>
              <a:t>1983 – memorized 5wpm Morse code for Novice license</a:t>
            </a:r>
            <a:endParaRPr lang="en-US" sz="2400" dirty="0">
              <a:effectLst/>
            </a:endParaRPr>
          </a:p>
          <a:p>
            <a:r>
              <a:rPr lang="en-US" dirty="0"/>
              <a:t>1986 – started learning Morse code again</a:t>
            </a:r>
          </a:p>
        </p:txBody>
      </p:sp>
    </p:spTree>
    <p:extLst>
      <p:ext uri="{BB962C8B-B14F-4D97-AF65-F5344CB8AC3E}">
        <p14:creationId xmlns:p14="http://schemas.microsoft.com/office/powerpoint/2010/main" val="236542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E701-5C58-2F5E-6D4A-7E9C2C93F728}"/>
              </a:ext>
            </a:extLst>
          </p:cNvPr>
          <p:cNvSpPr>
            <a:spLocks noGrp="1"/>
          </p:cNvSpPr>
          <p:nvPr>
            <p:ph type="title"/>
          </p:nvPr>
        </p:nvSpPr>
        <p:spPr/>
        <p:txBody>
          <a:bodyPr/>
          <a:lstStyle/>
          <a:p>
            <a:r>
              <a:rPr lang="en-US" dirty="0"/>
              <a:t>Why Me?  </a:t>
            </a:r>
            <a:r>
              <a:rPr lang="en-US" sz="4800" dirty="0"/>
              <a:t>☹️</a:t>
            </a:r>
          </a:p>
        </p:txBody>
      </p:sp>
      <p:sp>
        <p:nvSpPr>
          <p:cNvPr id="3" name="Content Placeholder 2">
            <a:extLst>
              <a:ext uri="{FF2B5EF4-FFF2-40B4-BE49-F238E27FC236}">
                <a16:creationId xmlns:a16="http://schemas.microsoft.com/office/drawing/2014/main" id="{F4B53E5E-27D5-B47B-ABAA-E4698BC287C9}"/>
              </a:ext>
            </a:extLst>
          </p:cNvPr>
          <p:cNvSpPr>
            <a:spLocks noGrp="1"/>
          </p:cNvSpPr>
          <p:nvPr>
            <p:ph idx="1"/>
          </p:nvPr>
        </p:nvSpPr>
        <p:spPr/>
        <p:txBody>
          <a:bodyPr/>
          <a:lstStyle/>
          <a:p>
            <a:pPr rtl="0" eaLnBrk="1" latinLnBrk="0" hangingPunct="1"/>
            <a:r>
              <a:rPr lang="en-US" sz="2400" kern="1200" dirty="0">
                <a:solidFill>
                  <a:schemeClr val="tx1">
                    <a:lumMod val="75000"/>
                    <a:lumOff val="25000"/>
                  </a:schemeClr>
                </a:solidFill>
                <a:effectLst/>
                <a:latin typeface="+mn-lt"/>
                <a:ea typeface="+mn-ea"/>
                <a:cs typeface="+mn-cs"/>
              </a:rPr>
              <a:t>1983 – memorized 5wpm Morse code for Novice license</a:t>
            </a:r>
            <a:endParaRPr lang="en-US" sz="2400" dirty="0">
              <a:effectLst/>
            </a:endParaRPr>
          </a:p>
          <a:p>
            <a:r>
              <a:rPr lang="en-US" dirty="0"/>
              <a:t>1986 – started learning Morse code again</a:t>
            </a:r>
          </a:p>
          <a:p>
            <a:r>
              <a:rPr lang="en-US" dirty="0"/>
              <a:t>2001 – let my license expire</a:t>
            </a:r>
          </a:p>
        </p:txBody>
      </p:sp>
    </p:spTree>
    <p:extLst>
      <p:ext uri="{BB962C8B-B14F-4D97-AF65-F5344CB8AC3E}">
        <p14:creationId xmlns:p14="http://schemas.microsoft.com/office/powerpoint/2010/main" val="1402368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E701-5C58-2F5E-6D4A-7E9C2C93F728}"/>
              </a:ext>
            </a:extLst>
          </p:cNvPr>
          <p:cNvSpPr>
            <a:spLocks noGrp="1"/>
          </p:cNvSpPr>
          <p:nvPr>
            <p:ph type="title"/>
          </p:nvPr>
        </p:nvSpPr>
        <p:spPr/>
        <p:txBody>
          <a:bodyPr/>
          <a:lstStyle/>
          <a:p>
            <a:r>
              <a:rPr lang="en-US" dirty="0"/>
              <a:t>Why Me?  </a:t>
            </a:r>
            <a:r>
              <a:rPr lang="en-US" sz="4800" dirty="0"/>
              <a:t>😷</a:t>
            </a:r>
          </a:p>
        </p:txBody>
      </p:sp>
      <p:sp>
        <p:nvSpPr>
          <p:cNvPr id="3" name="Content Placeholder 2">
            <a:extLst>
              <a:ext uri="{FF2B5EF4-FFF2-40B4-BE49-F238E27FC236}">
                <a16:creationId xmlns:a16="http://schemas.microsoft.com/office/drawing/2014/main" id="{F4B53E5E-27D5-B47B-ABAA-E4698BC287C9}"/>
              </a:ext>
            </a:extLst>
          </p:cNvPr>
          <p:cNvSpPr>
            <a:spLocks noGrp="1"/>
          </p:cNvSpPr>
          <p:nvPr>
            <p:ph idx="1"/>
          </p:nvPr>
        </p:nvSpPr>
        <p:spPr/>
        <p:txBody>
          <a:bodyPr/>
          <a:lstStyle/>
          <a:p>
            <a:pPr rtl="0" eaLnBrk="1" latinLnBrk="0" hangingPunct="1"/>
            <a:r>
              <a:rPr lang="en-US" sz="2400" kern="1200" dirty="0">
                <a:solidFill>
                  <a:schemeClr val="tx1">
                    <a:lumMod val="75000"/>
                    <a:lumOff val="25000"/>
                  </a:schemeClr>
                </a:solidFill>
                <a:effectLst/>
                <a:latin typeface="+mn-lt"/>
                <a:ea typeface="+mn-ea"/>
                <a:cs typeface="+mn-cs"/>
              </a:rPr>
              <a:t>1983 – memorized 5wpm Morse code for Novice license</a:t>
            </a:r>
            <a:endParaRPr lang="en-US" sz="2400" dirty="0">
              <a:effectLst/>
            </a:endParaRPr>
          </a:p>
          <a:p>
            <a:r>
              <a:rPr lang="en-US" dirty="0"/>
              <a:t>1986 – started learning Morse code again</a:t>
            </a:r>
          </a:p>
          <a:p>
            <a:r>
              <a:rPr lang="en-US" dirty="0"/>
              <a:t>2001 – let my license expire</a:t>
            </a:r>
          </a:p>
          <a:p>
            <a:r>
              <a:rPr lang="en-US" dirty="0"/>
              <a:t>2020 – Covid Summer &gt;&gt; Technician, General, and Extra</a:t>
            </a:r>
          </a:p>
        </p:txBody>
      </p:sp>
    </p:spTree>
    <p:extLst>
      <p:ext uri="{BB962C8B-B14F-4D97-AF65-F5344CB8AC3E}">
        <p14:creationId xmlns:p14="http://schemas.microsoft.com/office/powerpoint/2010/main" val="2337798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E701-5C58-2F5E-6D4A-7E9C2C93F728}"/>
              </a:ext>
            </a:extLst>
          </p:cNvPr>
          <p:cNvSpPr>
            <a:spLocks noGrp="1"/>
          </p:cNvSpPr>
          <p:nvPr>
            <p:ph type="title"/>
          </p:nvPr>
        </p:nvSpPr>
        <p:spPr/>
        <p:txBody>
          <a:bodyPr/>
          <a:lstStyle/>
          <a:p>
            <a:r>
              <a:rPr lang="en-US" dirty="0"/>
              <a:t>Why Me?  </a:t>
            </a:r>
            <a:r>
              <a:rPr lang="en-US" sz="4800" dirty="0"/>
              <a:t>🧐</a:t>
            </a:r>
          </a:p>
        </p:txBody>
      </p:sp>
      <p:sp>
        <p:nvSpPr>
          <p:cNvPr id="3" name="Content Placeholder 2">
            <a:extLst>
              <a:ext uri="{FF2B5EF4-FFF2-40B4-BE49-F238E27FC236}">
                <a16:creationId xmlns:a16="http://schemas.microsoft.com/office/drawing/2014/main" id="{F4B53E5E-27D5-B47B-ABAA-E4698BC287C9}"/>
              </a:ext>
            </a:extLst>
          </p:cNvPr>
          <p:cNvSpPr>
            <a:spLocks noGrp="1"/>
          </p:cNvSpPr>
          <p:nvPr>
            <p:ph idx="1"/>
          </p:nvPr>
        </p:nvSpPr>
        <p:spPr/>
        <p:txBody>
          <a:bodyPr/>
          <a:lstStyle/>
          <a:p>
            <a:pPr rtl="0" eaLnBrk="1" latinLnBrk="0" hangingPunct="1"/>
            <a:r>
              <a:rPr lang="en-US" sz="2400" kern="1200" dirty="0">
                <a:solidFill>
                  <a:schemeClr val="tx1">
                    <a:lumMod val="75000"/>
                    <a:lumOff val="25000"/>
                  </a:schemeClr>
                </a:solidFill>
                <a:effectLst/>
                <a:latin typeface="+mn-lt"/>
                <a:ea typeface="+mn-ea"/>
                <a:cs typeface="+mn-cs"/>
              </a:rPr>
              <a:t>1983 – memorized 5wpm Morse code for Novice license</a:t>
            </a:r>
            <a:endParaRPr lang="en-US" sz="2400" dirty="0">
              <a:effectLst/>
            </a:endParaRPr>
          </a:p>
          <a:p>
            <a:r>
              <a:rPr lang="en-US" dirty="0"/>
              <a:t>1986 – started learning Morse code again</a:t>
            </a:r>
          </a:p>
          <a:p>
            <a:r>
              <a:rPr lang="en-US" dirty="0"/>
              <a:t>2001 – let my license expire</a:t>
            </a:r>
          </a:p>
          <a:p>
            <a:pPr rtl="0" eaLnBrk="1" latinLnBrk="0" hangingPunct="1"/>
            <a:r>
              <a:rPr lang="en-US" sz="2400" kern="1200" dirty="0">
                <a:solidFill>
                  <a:schemeClr val="tx1">
                    <a:lumMod val="75000"/>
                    <a:lumOff val="25000"/>
                  </a:schemeClr>
                </a:solidFill>
                <a:effectLst/>
                <a:latin typeface="+mn-lt"/>
                <a:ea typeface="+mn-ea"/>
                <a:cs typeface="+mn-cs"/>
              </a:rPr>
              <a:t>2020 – Covid Summer &gt;&gt; Technician, General, and Extra</a:t>
            </a:r>
            <a:endParaRPr lang="en-US" sz="2400" dirty="0">
              <a:effectLst/>
            </a:endParaRPr>
          </a:p>
          <a:p>
            <a:r>
              <a:rPr lang="en-US" dirty="0"/>
              <a:t>2021 – built Morserino-32 with Jerry (KF4BOE)</a:t>
            </a:r>
            <a:br>
              <a:rPr lang="en-US" dirty="0"/>
            </a:br>
            <a:r>
              <a:rPr lang="en-US" dirty="0"/>
              <a:t>		     began learning Morse code again</a:t>
            </a:r>
          </a:p>
        </p:txBody>
      </p:sp>
    </p:spTree>
    <p:extLst>
      <p:ext uri="{BB962C8B-B14F-4D97-AF65-F5344CB8AC3E}">
        <p14:creationId xmlns:p14="http://schemas.microsoft.com/office/powerpoint/2010/main" val="97156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E701-5C58-2F5E-6D4A-7E9C2C93F728}"/>
              </a:ext>
            </a:extLst>
          </p:cNvPr>
          <p:cNvSpPr>
            <a:spLocks noGrp="1"/>
          </p:cNvSpPr>
          <p:nvPr>
            <p:ph type="title"/>
          </p:nvPr>
        </p:nvSpPr>
        <p:spPr/>
        <p:txBody>
          <a:bodyPr/>
          <a:lstStyle/>
          <a:p>
            <a:r>
              <a:rPr lang="en-US" dirty="0"/>
              <a:t>Why Me?  </a:t>
            </a:r>
            <a:r>
              <a:rPr lang="en-US" sz="4800" dirty="0"/>
              <a:t>🤔</a:t>
            </a:r>
          </a:p>
        </p:txBody>
      </p:sp>
      <p:sp>
        <p:nvSpPr>
          <p:cNvPr id="3" name="Content Placeholder 2">
            <a:extLst>
              <a:ext uri="{FF2B5EF4-FFF2-40B4-BE49-F238E27FC236}">
                <a16:creationId xmlns:a16="http://schemas.microsoft.com/office/drawing/2014/main" id="{F4B53E5E-27D5-B47B-ABAA-E4698BC287C9}"/>
              </a:ext>
            </a:extLst>
          </p:cNvPr>
          <p:cNvSpPr>
            <a:spLocks noGrp="1"/>
          </p:cNvSpPr>
          <p:nvPr>
            <p:ph idx="1"/>
          </p:nvPr>
        </p:nvSpPr>
        <p:spPr/>
        <p:txBody>
          <a:bodyPr>
            <a:normAutofit/>
          </a:bodyPr>
          <a:lstStyle/>
          <a:p>
            <a:pPr rtl="0" eaLnBrk="1" latinLnBrk="0" hangingPunct="1"/>
            <a:r>
              <a:rPr lang="en-US" sz="2400" kern="1200" dirty="0">
                <a:solidFill>
                  <a:schemeClr val="tx1">
                    <a:lumMod val="75000"/>
                    <a:lumOff val="25000"/>
                  </a:schemeClr>
                </a:solidFill>
                <a:effectLst/>
                <a:latin typeface="+mn-lt"/>
                <a:ea typeface="+mn-ea"/>
                <a:cs typeface="+mn-cs"/>
              </a:rPr>
              <a:t>1983 – memorized 5wpm Morse code for Novice license</a:t>
            </a:r>
            <a:endParaRPr lang="en-US" sz="2400" dirty="0">
              <a:effectLst/>
            </a:endParaRPr>
          </a:p>
          <a:p>
            <a:r>
              <a:rPr lang="en-US" dirty="0"/>
              <a:t>1986 – started learning Morse code again</a:t>
            </a:r>
          </a:p>
          <a:p>
            <a:r>
              <a:rPr lang="en-US" dirty="0"/>
              <a:t>2001 – let my license expire</a:t>
            </a:r>
            <a:r>
              <a:rPr lang="en-US" sz="2400" kern="1200" dirty="0">
                <a:solidFill>
                  <a:schemeClr val="tx1">
                    <a:lumMod val="75000"/>
                    <a:lumOff val="25000"/>
                  </a:schemeClr>
                </a:solidFill>
                <a:effectLst/>
                <a:latin typeface="+mn-lt"/>
                <a:ea typeface="+mn-ea"/>
                <a:cs typeface="+mn-cs"/>
              </a:rPr>
              <a:t> </a:t>
            </a:r>
            <a:r>
              <a:rPr lang="en-US" dirty="0"/>
              <a:t> </a:t>
            </a:r>
          </a:p>
          <a:p>
            <a:pPr rtl="0" eaLnBrk="1" latinLnBrk="0" hangingPunct="1"/>
            <a:r>
              <a:rPr lang="en-US" sz="2400" kern="1200" dirty="0">
                <a:solidFill>
                  <a:schemeClr val="tx1">
                    <a:lumMod val="75000"/>
                    <a:lumOff val="25000"/>
                  </a:schemeClr>
                </a:solidFill>
                <a:effectLst/>
                <a:latin typeface="+mn-lt"/>
                <a:ea typeface="+mn-ea"/>
                <a:cs typeface="+mn-cs"/>
              </a:rPr>
              <a:t>2020 – Covid Summer &gt;&gt; Technician, General, and Extra</a:t>
            </a:r>
            <a:endParaRPr lang="en-US" sz="2400" dirty="0">
              <a:effectLst/>
            </a:endParaRPr>
          </a:p>
          <a:p>
            <a:pPr rtl="0" eaLnBrk="1" latinLnBrk="0" hangingPunct="1"/>
            <a:r>
              <a:rPr lang="en-US" sz="2400" kern="1200" dirty="0">
                <a:solidFill>
                  <a:schemeClr val="tx1">
                    <a:lumMod val="75000"/>
                    <a:lumOff val="25000"/>
                  </a:schemeClr>
                </a:solidFill>
                <a:effectLst/>
                <a:latin typeface="+mn-lt"/>
                <a:ea typeface="+mn-ea"/>
                <a:cs typeface="+mn-cs"/>
              </a:rPr>
              <a:t>2021 – built Morserino-32 with Jerry (KF4BOE)</a:t>
            </a:r>
            <a:br>
              <a:rPr lang="en-US" sz="2400" kern="1200" dirty="0">
                <a:solidFill>
                  <a:schemeClr val="tx1">
                    <a:lumMod val="75000"/>
                    <a:lumOff val="25000"/>
                  </a:schemeClr>
                </a:solidFill>
                <a:effectLst/>
                <a:latin typeface="+mn-lt"/>
                <a:ea typeface="+mn-ea"/>
                <a:cs typeface="+mn-cs"/>
              </a:rPr>
            </a:br>
            <a:r>
              <a:rPr lang="en-US" sz="2400" kern="1200" dirty="0">
                <a:solidFill>
                  <a:schemeClr val="tx1">
                    <a:lumMod val="75000"/>
                    <a:lumOff val="25000"/>
                  </a:schemeClr>
                </a:solidFill>
                <a:effectLst/>
                <a:latin typeface="+mn-lt"/>
                <a:ea typeface="+mn-ea"/>
                <a:cs typeface="+mn-cs"/>
              </a:rPr>
              <a:t>		     began learning Morse code again</a:t>
            </a:r>
            <a:endParaRPr lang="en-US" sz="2400" dirty="0">
              <a:effectLst/>
            </a:endParaRPr>
          </a:p>
          <a:p>
            <a:r>
              <a:rPr lang="en-US" dirty="0"/>
              <a:t>2023 – interested in QRP CW POTA</a:t>
            </a:r>
            <a:br>
              <a:rPr lang="en-US" dirty="0"/>
            </a:br>
            <a:r>
              <a:rPr lang="en-US" dirty="0"/>
              <a:t>		     now I am learning Morse code…</a:t>
            </a:r>
          </a:p>
        </p:txBody>
      </p:sp>
    </p:spTree>
    <p:extLst>
      <p:ext uri="{BB962C8B-B14F-4D97-AF65-F5344CB8AC3E}">
        <p14:creationId xmlns:p14="http://schemas.microsoft.com/office/powerpoint/2010/main" val="3304301983"/>
      </p:ext>
    </p:extLst>
  </p:cSld>
  <p:clrMapOvr>
    <a:masterClrMapping/>
  </p:clrMapOvr>
</p:sld>
</file>

<file path=ppt/theme/theme1.xml><?xml version="1.0" encoding="utf-8"?>
<a:theme xmlns:a="http://schemas.openxmlformats.org/drawingml/2006/main" name="Wisp">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{B678120F-6969-1C47-81FA-1CF0C04B8BE7}tf10001069</Template>
  <TotalTime>2822</TotalTime>
  <Words>1843</Words>
  <Application>Microsoft Macintosh PowerPoint</Application>
  <PresentationFormat>Widescreen</PresentationFormat>
  <Paragraphs>267</Paragraphs>
  <Slides>42</Slides>
  <Notes>37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42</vt:i4>
      </vt:variant>
    </vt:vector>
  </HeadingPairs>
  <TitlesOfParts>
    <vt:vector size="48" baseType="lpstr">
      <vt:lpstr>Arial</vt:lpstr>
      <vt:lpstr>Calibri</vt:lpstr>
      <vt:lpstr>Century Gothic</vt:lpstr>
      <vt:lpstr>Wingdings 3</vt:lpstr>
      <vt:lpstr>Wisp</vt:lpstr>
      <vt:lpstr>1_Wisp</vt:lpstr>
      <vt:lpstr>Beginning  Morse  Code</vt:lpstr>
      <vt:lpstr>TL;DR</vt:lpstr>
      <vt:lpstr>Hello</vt:lpstr>
      <vt:lpstr>Why Me?  😀</vt:lpstr>
      <vt:lpstr>Why Me?  😮</vt:lpstr>
      <vt:lpstr>Why Me?  ☹️</vt:lpstr>
      <vt:lpstr>Why Me?  😷</vt:lpstr>
      <vt:lpstr>Why Me?  🧐</vt:lpstr>
      <vt:lpstr>Why Me?  🤔</vt:lpstr>
      <vt:lpstr>Why Me?  🤪</vt:lpstr>
      <vt:lpstr>Hello</vt:lpstr>
      <vt:lpstr>Why Learn Morse Code</vt:lpstr>
      <vt:lpstr>Micro SOTA 850 mW 2.7 grams</vt:lpstr>
      <vt:lpstr>It’s Magic</vt:lpstr>
      <vt:lpstr>How NOT To Learn Morse Code</vt:lpstr>
      <vt:lpstr>PowerPoint Presentation</vt:lpstr>
      <vt:lpstr>PowerPoint Presentation</vt:lpstr>
      <vt:lpstr>PowerPoint Presentation</vt:lpstr>
      <vt:lpstr>PowerPoint Presentation</vt:lpstr>
      <vt:lpstr>How To Learn  Morse Code</vt:lpstr>
      <vt:lpstr>Methods</vt:lpstr>
      <vt:lpstr>What is Morse Code?</vt:lpstr>
      <vt:lpstr>How Does Farnsworth Help?</vt:lpstr>
      <vt:lpstr>How Does Farnsworth Help?</vt:lpstr>
      <vt:lpstr>Helpful Tools</vt:lpstr>
      <vt:lpstr>M32 Pocket</vt:lpstr>
      <vt:lpstr>Sending:  Key vs Paddles</vt:lpstr>
      <vt:lpstr>Apps</vt:lpstr>
      <vt:lpstr>Tips</vt:lpstr>
      <vt:lpstr>PowerPoint Presentation</vt:lpstr>
      <vt:lpstr>PowerPoint Presentation</vt:lpstr>
      <vt:lpstr>PowerPoint Presentation</vt:lpstr>
      <vt:lpstr>PowerPoint Presentation</vt:lpstr>
      <vt:lpstr>PowerPoint Presentation</vt:lpstr>
      <vt:lpstr>HamRadioDuo</vt:lpstr>
      <vt:lpstr>Fun</vt:lpstr>
      <vt:lpstr>Fun (in case we can’t play the video)</vt:lpstr>
      <vt:lpstr>Fun (in case we can’t play the video)</vt:lpstr>
      <vt:lpstr>Getting Started</vt:lpstr>
      <vt:lpstr>First step to learn morse code</vt:lpstr>
      <vt:lpstr>One more thing:  Our Key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Beginning Morse Code</dc:title>
  <dc:creator>Keith Ford</dc:creator>
  <cp:lastModifiedBy>Carol Ford</cp:lastModifiedBy>
  <cp:revision>65</cp:revision>
  <cp:lastPrinted>2025-08-11T14:15:55Z</cp:lastPrinted>
  <dcterms:created xsi:type="dcterms:W3CDTF">2023-08-15T23:47:35Z</dcterms:created>
  <dcterms:modified xsi:type="dcterms:W3CDTF">2025-08-15T01:59:41Z</dcterms:modified>
</cp:coreProperties>
</file>